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58" r:id="rId5"/>
    <p:sldId id="259" r:id="rId6"/>
    <p:sldId id="303" r:id="rId7"/>
    <p:sldId id="260" r:id="rId8"/>
    <p:sldId id="261" r:id="rId9"/>
    <p:sldId id="262" r:id="rId10"/>
    <p:sldId id="263" r:id="rId11"/>
    <p:sldId id="295" r:id="rId12"/>
    <p:sldId id="265" r:id="rId13"/>
    <p:sldId id="266" r:id="rId14"/>
    <p:sldId id="300" r:id="rId15"/>
    <p:sldId id="268" r:id="rId16"/>
    <p:sldId id="269" r:id="rId17"/>
    <p:sldId id="270" r:id="rId18"/>
    <p:sldId id="293" r:id="rId19"/>
    <p:sldId id="271" r:id="rId20"/>
    <p:sldId id="272" r:id="rId21"/>
    <p:sldId id="267" r:id="rId22"/>
    <p:sldId id="273" r:id="rId23"/>
    <p:sldId id="275" r:id="rId24"/>
    <p:sldId id="276" r:id="rId25"/>
    <p:sldId id="277" r:id="rId26"/>
    <p:sldId id="278" r:id="rId27"/>
    <p:sldId id="279" r:id="rId28"/>
    <p:sldId id="302" r:id="rId29"/>
    <p:sldId id="280" r:id="rId30"/>
    <p:sldId id="299" r:id="rId31"/>
    <p:sldId id="281" r:id="rId32"/>
    <p:sldId id="282" r:id="rId33"/>
    <p:sldId id="298" r:id="rId34"/>
    <p:sldId id="283" r:id="rId35"/>
    <p:sldId id="284" r:id="rId36"/>
    <p:sldId id="294" r:id="rId37"/>
    <p:sldId id="285" r:id="rId38"/>
    <p:sldId id="296" r:id="rId39"/>
    <p:sldId id="297" r:id="rId40"/>
    <p:sldId id="291" r:id="rId41"/>
    <p:sldId id="286" r:id="rId42"/>
    <p:sldId id="287" r:id="rId43"/>
    <p:sldId id="288" r:id="rId44"/>
    <p:sldId id="290" r:id="rId45"/>
    <p:sldId id="292" r:id="rId46"/>
    <p:sldId id="301" r:id="rId47"/>
    <p:sldId id="304" r:id="rId48"/>
    <p:sldId id="289"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3175" y="2438400"/>
            <a:ext cx="9147175" cy="1063625"/>
            <a:chOff x="-2" y="1536"/>
            <a:chExt cx="5762" cy="670"/>
          </a:xfrm>
        </p:grpSpPr>
        <p:grpSp>
          <p:nvGrpSpPr>
            <p:cNvPr id="3" name="Group 3"/>
            <p:cNvGrpSpPr>
              <a:grpSpLocks/>
            </p:cNvGrpSpPr>
            <p:nvPr/>
          </p:nvGrpSpPr>
          <p:grpSpPr bwMode="auto">
            <a:xfrm flipH="1">
              <a:off x="-2" y="1562"/>
              <a:ext cx="5762" cy="638"/>
              <a:chOff x="-2" y="1562"/>
              <a:chExt cx="5762" cy="638"/>
            </a:xfrm>
          </p:grpSpPr>
          <p:sp>
            <p:nvSpPr>
              <p:cNvPr id="8" name="Freeform 4"/>
              <p:cNvSpPr>
                <a:spLocks/>
              </p:cNvSpPr>
              <p:nvPr/>
            </p:nvSpPr>
            <p:spPr bwMode="ltGray">
              <a:xfrm rot="-5400000">
                <a:off x="2558"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pPr>
                  <a:defRPr/>
                </a:pPr>
                <a:endParaRPr lang="en-IN"/>
              </a:p>
            </p:txBody>
          </p:sp>
          <p:sp>
            <p:nvSpPr>
              <p:cNvPr id="9" name="Freeform 5"/>
              <p:cNvSpPr>
                <a:spLocks/>
              </p:cNvSpPr>
              <p:nvPr/>
            </p:nvSpPr>
            <p:spPr bwMode="ltGray">
              <a:xfrm rot="-5400000">
                <a:off x="1322"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en-IN"/>
              </a:p>
            </p:txBody>
          </p:sp>
          <p:sp>
            <p:nvSpPr>
              <p:cNvPr id="10"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pPr>
                  <a:defRPr/>
                </a:pPr>
                <a:endParaRPr lang="en-IN"/>
              </a:p>
            </p:txBody>
          </p:sp>
          <p:sp>
            <p:nvSpPr>
              <p:cNvPr id="11" name="Freeform 7"/>
              <p:cNvSpPr>
                <a:spLocks/>
              </p:cNvSpPr>
              <p:nvPr/>
            </p:nvSpPr>
            <p:spPr bwMode="ltGray">
              <a:xfrm rot="-5400000">
                <a:off x="-58"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pPr>
                  <a:defRPr/>
                </a:pPr>
                <a:endParaRPr lang="en-IN"/>
              </a:p>
            </p:txBody>
          </p:sp>
          <p:sp>
            <p:nvSpPr>
              <p:cNvPr id="12"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pPr>
                  <a:defRPr/>
                </a:pPr>
                <a:endParaRPr lang="en-IN"/>
              </a:p>
            </p:txBody>
          </p:sp>
          <p:sp>
            <p:nvSpPr>
              <p:cNvPr id="13"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en-IN"/>
              </a:p>
            </p:txBody>
          </p:sp>
          <p:sp>
            <p:nvSpPr>
              <p:cNvPr id="14" name="Freeform 10"/>
              <p:cNvSpPr>
                <a:spLocks/>
              </p:cNvSpPr>
              <p:nvPr/>
            </p:nvSpPr>
            <p:spPr bwMode="ltGray">
              <a:xfrm rot="-5400000">
                <a:off x="155" y="1727"/>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en-IN"/>
              </a:p>
            </p:txBody>
          </p:sp>
          <p:sp>
            <p:nvSpPr>
              <p:cNvPr id="15" name="Freeform 11"/>
              <p:cNvSpPr>
                <a:spLocks/>
              </p:cNvSpPr>
              <p:nvPr/>
            </p:nvSpPr>
            <p:spPr bwMode="ltGray">
              <a:xfrm rot="-5400000">
                <a:off x="3210" y="1665"/>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en-IN"/>
              </a:p>
            </p:txBody>
          </p:sp>
          <p:sp>
            <p:nvSpPr>
              <p:cNvPr id="16"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pPr>
                  <a:defRPr/>
                </a:pPr>
                <a:endParaRPr lang="en-IN"/>
              </a:p>
            </p:txBody>
          </p:sp>
          <p:sp>
            <p:nvSpPr>
              <p:cNvPr id="17" name="Freeform 13"/>
              <p:cNvSpPr>
                <a:spLocks/>
              </p:cNvSpPr>
              <p:nvPr/>
            </p:nvSpPr>
            <p:spPr bwMode="ltGray">
              <a:xfrm rot="-5400000">
                <a:off x="1829" y="1748"/>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pPr>
                  <a:defRPr/>
                </a:pPr>
                <a:endParaRPr lang="en-IN"/>
              </a:p>
            </p:txBody>
          </p:sp>
          <p:sp>
            <p:nvSpPr>
              <p:cNvPr id="18"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pPr>
                  <a:defRPr/>
                </a:pPr>
                <a:endParaRPr lang="en-IN"/>
              </a:p>
            </p:txBody>
          </p:sp>
          <p:sp>
            <p:nvSpPr>
              <p:cNvPr id="19" name="Freeform 15"/>
              <p:cNvSpPr>
                <a:spLocks/>
              </p:cNvSpPr>
              <p:nvPr/>
            </p:nvSpPr>
            <p:spPr bwMode="ltGray">
              <a:xfrm rot="-5400000">
                <a:off x="2329" y="1695"/>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en-IN"/>
              </a:p>
            </p:txBody>
          </p:sp>
          <p:sp>
            <p:nvSpPr>
              <p:cNvPr id="20"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pPr>
                  <a:defRPr/>
                </a:pPr>
                <a:endParaRPr lang="en-IN"/>
              </a:p>
            </p:txBody>
          </p:sp>
          <p:sp>
            <p:nvSpPr>
              <p:cNvPr id="21" name="Freeform 17"/>
              <p:cNvSpPr>
                <a:spLocks/>
              </p:cNvSpPr>
              <p:nvPr/>
            </p:nvSpPr>
            <p:spPr bwMode="ltGray">
              <a:xfrm rot="-5400000">
                <a:off x="4076"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pPr>
                  <a:defRPr/>
                </a:pPr>
                <a:endParaRPr lang="en-IN"/>
              </a:p>
            </p:txBody>
          </p:sp>
          <p:sp>
            <p:nvSpPr>
              <p:cNvPr id="22"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pPr>
                  <a:defRPr/>
                </a:pPr>
                <a:endParaRPr lang="en-IN"/>
              </a:p>
            </p:txBody>
          </p:sp>
          <p:sp>
            <p:nvSpPr>
              <p:cNvPr id="23" name="Freeform 19"/>
              <p:cNvSpPr>
                <a:spLocks/>
              </p:cNvSpPr>
              <p:nvPr/>
            </p:nvSpPr>
            <p:spPr bwMode="ltGray">
              <a:xfrm rot="-5400000">
                <a:off x="4583" y="1748"/>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pPr>
                  <a:defRPr/>
                </a:pPr>
                <a:endParaRPr lang="en-IN"/>
              </a:p>
            </p:txBody>
          </p:sp>
          <p:sp>
            <p:nvSpPr>
              <p:cNvPr id="24"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pPr>
                  <a:defRPr/>
                </a:pPr>
                <a:endParaRPr lang="en-IN"/>
              </a:p>
            </p:txBody>
          </p:sp>
          <p:sp>
            <p:nvSpPr>
              <p:cNvPr id="25" name="Freeform 21"/>
              <p:cNvSpPr>
                <a:spLocks/>
              </p:cNvSpPr>
              <p:nvPr/>
            </p:nvSpPr>
            <p:spPr bwMode="ltGray">
              <a:xfrm rot="-5400000">
                <a:off x="5083" y="1695"/>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en-IN"/>
              </a:p>
            </p:txBody>
          </p:sp>
          <p:sp>
            <p:nvSpPr>
              <p:cNvPr id="26"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en-IN"/>
              </a:p>
            </p:txBody>
          </p:sp>
        </p:grpSp>
        <p:sp>
          <p:nvSpPr>
            <p:cNvPr id="6" name="Freeform 23"/>
            <p:cNvSpPr>
              <a:spLocks/>
            </p:cNvSpPr>
            <p:nvPr/>
          </p:nvSpPr>
          <p:spPr bwMode="ltGray">
            <a:xfrm flipH="1">
              <a:off x="-2" y="1536"/>
              <a:ext cx="5762"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w="9525" cap="flat">
              <a:noFill/>
              <a:prstDash val="solid"/>
              <a:miter lim="800000"/>
              <a:headEnd type="none" w="med" len="med"/>
              <a:tailEnd type="none" w="med" len="med"/>
            </a:ln>
            <a:effectLst/>
          </p:spPr>
          <p:txBody>
            <a:bodyPr wrap="none" anchor="ctr"/>
            <a:lstStyle/>
            <a:p>
              <a:pPr>
                <a:defRPr/>
              </a:pPr>
              <a:endParaRPr lang="en-IN"/>
            </a:p>
          </p:txBody>
        </p:sp>
        <p:sp>
          <p:nvSpPr>
            <p:cNvPr id="7" name="Freeform 24"/>
            <p:cNvSpPr>
              <a:spLocks/>
            </p:cNvSpPr>
            <p:nvPr/>
          </p:nvSpPr>
          <p:spPr bwMode="ltGray">
            <a:xfrm flipH="1">
              <a:off x="-2" y="2017"/>
              <a:ext cx="5761"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w="9525" cap="flat">
              <a:noFill/>
              <a:prstDash val="solid"/>
              <a:miter lim="800000"/>
              <a:headEnd/>
              <a:tailEnd/>
            </a:ln>
            <a:effectLst/>
          </p:spPr>
          <p:txBody>
            <a:bodyPr wrap="none" anchor="ctr"/>
            <a:lstStyle/>
            <a:p>
              <a:pPr>
                <a:defRPr/>
              </a:pPr>
              <a:endParaRPr lang="en-IN"/>
            </a:p>
          </p:txBody>
        </p:sp>
      </p:grpSp>
      <p:sp>
        <p:nvSpPr>
          <p:cNvPr id="38937" name="Rectangle 25"/>
          <p:cNvSpPr>
            <a:spLocks noGrp="1" noChangeArrowheads="1"/>
          </p:cNvSpPr>
          <p:nvPr>
            <p:ph type="ctrTitle"/>
          </p:nvPr>
        </p:nvSpPr>
        <p:spPr>
          <a:xfrm>
            <a:off x="1173163" y="198438"/>
            <a:ext cx="7772400" cy="2286000"/>
          </a:xfrm>
        </p:spPr>
        <p:txBody>
          <a:bodyPr anchor="b">
            <a:spAutoFit/>
          </a:bodyPr>
          <a:lstStyle>
            <a:lvl1pPr>
              <a:defRPr sz="7200"/>
            </a:lvl1pPr>
          </a:lstStyle>
          <a:p>
            <a:r>
              <a:rPr lang="en-US" altLang="zh-TW" smtClean="0"/>
              <a:t>Click to edit Master title style</a:t>
            </a:r>
            <a:endParaRPr lang="zh-TW" altLang="en-US"/>
          </a:p>
        </p:txBody>
      </p:sp>
      <p:sp>
        <p:nvSpPr>
          <p:cNvPr id="38938" name="Rectangle 26"/>
          <p:cNvSpPr>
            <a:spLocks noGrp="1" noChangeArrowheads="1"/>
          </p:cNvSpPr>
          <p:nvPr>
            <p:ph type="subTitle" idx="1"/>
          </p:nvPr>
        </p:nvSpPr>
        <p:spPr>
          <a:xfrm>
            <a:off x="1166813" y="3886200"/>
            <a:ext cx="6400800" cy="1752600"/>
          </a:xfrm>
        </p:spPr>
        <p:txBody>
          <a:bodyPr/>
          <a:lstStyle>
            <a:lvl1pPr marL="0" indent="0">
              <a:buFont typeface="Wingdings" pitchFamily="2" charset="2"/>
              <a:buNone/>
              <a:defRPr sz="4000"/>
            </a:lvl1pPr>
          </a:lstStyle>
          <a:p>
            <a:r>
              <a:rPr lang="en-US" altLang="zh-TW" smtClean="0"/>
              <a:t>Click to edit Master subtitle style</a:t>
            </a:r>
            <a:endParaRPr lang="zh-TW" altLang="en-US"/>
          </a:p>
        </p:txBody>
      </p:sp>
      <p:sp>
        <p:nvSpPr>
          <p:cNvPr id="27" name="Rectangle 27"/>
          <p:cNvSpPr>
            <a:spLocks noGrp="1" noChangeArrowheads="1"/>
          </p:cNvSpPr>
          <p:nvPr>
            <p:ph type="dt" sz="half" idx="10"/>
          </p:nvPr>
        </p:nvSpPr>
        <p:spPr>
          <a:xfrm>
            <a:off x="1166813" y="6248400"/>
            <a:ext cx="1905000" cy="457200"/>
          </a:xfrm>
        </p:spPr>
        <p:txBody>
          <a:bodyPr/>
          <a:lstStyle>
            <a:lvl1pPr>
              <a:defRPr smtClean="0">
                <a:solidFill>
                  <a:srgbClr val="000000"/>
                </a:solidFill>
              </a:defRPr>
            </a:lvl1pPr>
          </a:lstStyle>
          <a:p>
            <a:fld id="{1D8BD707-D9CF-40AE-B4C6-C98DA3205C09}" type="datetimeFigureOut">
              <a:rPr lang="en-US" smtClean="0"/>
              <a:pPr/>
              <a:t>8/24/2012</a:t>
            </a:fld>
            <a:endParaRPr lang="en-US"/>
          </a:p>
        </p:txBody>
      </p:sp>
      <p:sp>
        <p:nvSpPr>
          <p:cNvPr id="28" name="Rectangle 28"/>
          <p:cNvSpPr>
            <a:spLocks noGrp="1" noChangeArrowheads="1"/>
          </p:cNvSpPr>
          <p:nvPr>
            <p:ph type="ftr" sz="quarter" idx="11"/>
          </p:nvPr>
        </p:nvSpPr>
        <p:spPr/>
        <p:txBody>
          <a:bodyPr/>
          <a:lstStyle>
            <a:lvl1pPr>
              <a:defRPr smtClean="0">
                <a:solidFill>
                  <a:srgbClr val="000000"/>
                </a:solidFill>
              </a:defRPr>
            </a:lvl1pPr>
          </a:lstStyle>
          <a:p>
            <a:endParaRPr lang="en-US"/>
          </a:p>
        </p:txBody>
      </p:sp>
      <p:sp>
        <p:nvSpPr>
          <p:cNvPr id="29" name="Rectangle 29"/>
          <p:cNvSpPr>
            <a:spLocks noGrp="1" noChangeArrowheads="1"/>
          </p:cNvSpPr>
          <p:nvPr>
            <p:ph type="sldNum" sz="quarter" idx="12"/>
          </p:nvPr>
        </p:nvSpPr>
        <p:spPr/>
        <p:txBody>
          <a:bodyPr/>
          <a:lstStyle>
            <a:lvl1pPr>
              <a:defRPr smtClean="0">
                <a:solidFill>
                  <a:srgbClr val="000000"/>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5" name="Rectangle 28"/>
          <p:cNvSpPr>
            <a:spLocks noGrp="1" noChangeArrowheads="1"/>
          </p:cNvSpPr>
          <p:nvPr>
            <p:ph type="ftr" sz="quarter" idx="11"/>
          </p:nvPr>
        </p:nvSpPr>
        <p:spPr>
          <a:ln/>
        </p:spPr>
        <p:txBody>
          <a:bodyPr/>
          <a:lstStyle>
            <a:lvl1pPr>
              <a:defRPr/>
            </a:lvl1pPr>
          </a:lstStyle>
          <a:p>
            <a:endParaRPr lang="en-US"/>
          </a:p>
        </p:txBody>
      </p:sp>
      <p:sp>
        <p:nvSpPr>
          <p:cNvPr id="6"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457200"/>
            <a:ext cx="1943100" cy="56388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1173163" y="4572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5" name="Rectangle 28"/>
          <p:cNvSpPr>
            <a:spLocks noGrp="1" noChangeArrowheads="1"/>
          </p:cNvSpPr>
          <p:nvPr>
            <p:ph type="ftr" sz="quarter" idx="11"/>
          </p:nvPr>
        </p:nvSpPr>
        <p:spPr>
          <a:ln/>
        </p:spPr>
        <p:txBody>
          <a:bodyPr/>
          <a:lstStyle>
            <a:lvl1pPr>
              <a:defRPr/>
            </a:lvl1pPr>
          </a:lstStyle>
          <a:p>
            <a:endParaRPr lang="en-US"/>
          </a:p>
        </p:txBody>
      </p:sp>
      <p:sp>
        <p:nvSpPr>
          <p:cNvPr id="6"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5" name="Rectangle 28"/>
          <p:cNvSpPr>
            <a:spLocks noGrp="1" noChangeArrowheads="1"/>
          </p:cNvSpPr>
          <p:nvPr>
            <p:ph type="ftr" sz="quarter" idx="11"/>
          </p:nvPr>
        </p:nvSpPr>
        <p:spPr>
          <a:ln/>
        </p:spPr>
        <p:txBody>
          <a:bodyPr/>
          <a:lstStyle>
            <a:lvl1pPr>
              <a:defRPr/>
            </a:lvl1pPr>
          </a:lstStyle>
          <a:p>
            <a:endParaRPr lang="en-US"/>
          </a:p>
        </p:txBody>
      </p:sp>
      <p:sp>
        <p:nvSpPr>
          <p:cNvPr id="6"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5" name="Rectangle 28"/>
          <p:cNvSpPr>
            <a:spLocks noGrp="1" noChangeArrowheads="1"/>
          </p:cNvSpPr>
          <p:nvPr>
            <p:ph type="ftr" sz="quarter" idx="11"/>
          </p:nvPr>
        </p:nvSpPr>
        <p:spPr>
          <a:ln/>
        </p:spPr>
        <p:txBody>
          <a:bodyPr/>
          <a:lstStyle>
            <a:lvl1pPr>
              <a:defRPr/>
            </a:lvl1pPr>
          </a:lstStyle>
          <a:p>
            <a:endParaRPr lang="en-US"/>
          </a:p>
        </p:txBody>
      </p:sp>
      <p:sp>
        <p:nvSpPr>
          <p:cNvPr id="6"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6" name="Rectangle 28"/>
          <p:cNvSpPr>
            <a:spLocks noGrp="1" noChangeArrowheads="1"/>
          </p:cNvSpPr>
          <p:nvPr>
            <p:ph type="ftr" sz="quarter" idx="11"/>
          </p:nvPr>
        </p:nvSpPr>
        <p:spPr>
          <a:ln/>
        </p:spPr>
        <p:txBody>
          <a:bodyPr/>
          <a:lstStyle>
            <a:lvl1pPr>
              <a:defRPr/>
            </a:lvl1pPr>
          </a:lstStyle>
          <a:p>
            <a:endParaRPr lang="en-US"/>
          </a:p>
        </p:txBody>
      </p:sp>
      <p:sp>
        <p:nvSpPr>
          <p:cNvPr id="7"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8" name="Rectangle 28"/>
          <p:cNvSpPr>
            <a:spLocks noGrp="1" noChangeArrowheads="1"/>
          </p:cNvSpPr>
          <p:nvPr>
            <p:ph type="ftr" sz="quarter" idx="11"/>
          </p:nvPr>
        </p:nvSpPr>
        <p:spPr>
          <a:ln/>
        </p:spPr>
        <p:txBody>
          <a:bodyPr/>
          <a:lstStyle>
            <a:lvl1pPr>
              <a:defRPr/>
            </a:lvl1pPr>
          </a:lstStyle>
          <a:p>
            <a:endParaRPr lang="en-US"/>
          </a:p>
        </p:txBody>
      </p:sp>
      <p:sp>
        <p:nvSpPr>
          <p:cNvPr id="9"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4" name="Rectangle 28"/>
          <p:cNvSpPr>
            <a:spLocks noGrp="1" noChangeArrowheads="1"/>
          </p:cNvSpPr>
          <p:nvPr>
            <p:ph type="ftr" sz="quarter" idx="11"/>
          </p:nvPr>
        </p:nvSpPr>
        <p:spPr>
          <a:ln/>
        </p:spPr>
        <p:txBody>
          <a:bodyPr/>
          <a:lstStyle>
            <a:lvl1pPr>
              <a:defRPr/>
            </a:lvl1pPr>
          </a:lstStyle>
          <a:p>
            <a:endParaRPr lang="en-US"/>
          </a:p>
        </p:txBody>
      </p:sp>
      <p:sp>
        <p:nvSpPr>
          <p:cNvPr id="5"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3" name="Rectangle 28"/>
          <p:cNvSpPr>
            <a:spLocks noGrp="1" noChangeArrowheads="1"/>
          </p:cNvSpPr>
          <p:nvPr>
            <p:ph type="ftr" sz="quarter" idx="11"/>
          </p:nvPr>
        </p:nvSpPr>
        <p:spPr>
          <a:ln/>
        </p:spPr>
        <p:txBody>
          <a:bodyPr/>
          <a:lstStyle>
            <a:lvl1pPr>
              <a:defRPr/>
            </a:lvl1pPr>
          </a:lstStyle>
          <a:p>
            <a:endParaRPr lang="en-US"/>
          </a:p>
        </p:txBody>
      </p:sp>
      <p:sp>
        <p:nvSpPr>
          <p:cNvPr id="4"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6" name="Rectangle 28"/>
          <p:cNvSpPr>
            <a:spLocks noGrp="1" noChangeArrowheads="1"/>
          </p:cNvSpPr>
          <p:nvPr>
            <p:ph type="ftr" sz="quarter" idx="11"/>
          </p:nvPr>
        </p:nvSpPr>
        <p:spPr>
          <a:ln/>
        </p:spPr>
        <p:txBody>
          <a:bodyPr/>
          <a:lstStyle>
            <a:lvl1pPr>
              <a:defRPr/>
            </a:lvl1pPr>
          </a:lstStyle>
          <a:p>
            <a:endParaRPr lang="en-US"/>
          </a:p>
        </p:txBody>
      </p:sp>
      <p:sp>
        <p:nvSpPr>
          <p:cNvPr id="7"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7"/>
          <p:cNvSpPr>
            <a:spLocks noGrp="1" noChangeArrowheads="1"/>
          </p:cNvSpPr>
          <p:nvPr>
            <p:ph type="dt" sz="half" idx="10"/>
          </p:nvPr>
        </p:nvSpPr>
        <p:spPr>
          <a:ln/>
        </p:spPr>
        <p:txBody>
          <a:bodyPr/>
          <a:lstStyle>
            <a:lvl1pPr>
              <a:defRPr/>
            </a:lvl1pPr>
          </a:lstStyle>
          <a:p>
            <a:fld id="{1D8BD707-D9CF-40AE-B4C6-C98DA3205C09}" type="datetimeFigureOut">
              <a:rPr lang="en-US" smtClean="0"/>
              <a:pPr/>
              <a:t>8/24/2012</a:t>
            </a:fld>
            <a:endParaRPr lang="en-US"/>
          </a:p>
        </p:txBody>
      </p:sp>
      <p:sp>
        <p:nvSpPr>
          <p:cNvPr id="6" name="Rectangle 28"/>
          <p:cNvSpPr>
            <a:spLocks noGrp="1" noChangeArrowheads="1"/>
          </p:cNvSpPr>
          <p:nvPr>
            <p:ph type="ftr" sz="quarter" idx="11"/>
          </p:nvPr>
        </p:nvSpPr>
        <p:spPr>
          <a:ln/>
        </p:spPr>
        <p:txBody>
          <a:bodyPr/>
          <a:lstStyle>
            <a:lvl1pPr>
              <a:defRPr/>
            </a:lvl1pPr>
          </a:lstStyle>
          <a:p>
            <a:endParaRPr lang="en-US"/>
          </a:p>
        </p:txBody>
      </p:sp>
      <p:sp>
        <p:nvSpPr>
          <p:cNvPr id="7" name="Rectangle 29"/>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4763"/>
            <a:ext cx="1063625" cy="6858001"/>
            <a:chOff x="0" y="-3"/>
            <a:chExt cx="670" cy="4320"/>
          </a:xfrm>
        </p:grpSpPr>
        <p:grpSp>
          <p:nvGrpSpPr>
            <p:cNvPr id="3" name="Group 3"/>
            <p:cNvGrpSpPr>
              <a:grpSpLocks/>
            </p:cNvGrpSpPr>
            <p:nvPr/>
          </p:nvGrpSpPr>
          <p:grpSpPr bwMode="auto">
            <a:xfrm rot="16200000" flipH="1">
              <a:off x="-1815" y="1838"/>
              <a:ext cx="4320" cy="638"/>
              <a:chOff x="-2" y="1562"/>
              <a:chExt cx="5762" cy="638"/>
            </a:xfrm>
          </p:grpSpPr>
          <p:sp>
            <p:nvSpPr>
              <p:cNvPr id="37892" name="Freeform 4"/>
              <p:cNvSpPr>
                <a:spLocks/>
              </p:cNvSpPr>
              <p:nvPr/>
            </p:nvSpPr>
            <p:spPr bwMode="ltGray">
              <a:xfrm rot="-5400000">
                <a:off x="2557" y="-992"/>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pPr>
                  <a:defRPr/>
                </a:pPr>
                <a:endParaRPr lang="en-IN"/>
              </a:p>
            </p:txBody>
          </p:sp>
          <p:sp>
            <p:nvSpPr>
              <p:cNvPr id="37893"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en-IN"/>
              </a:p>
            </p:txBody>
          </p:sp>
          <p:sp>
            <p:nvSpPr>
              <p:cNvPr id="37894" name="Freeform 6"/>
              <p:cNvSpPr>
                <a:spLocks/>
              </p:cNvSpPr>
              <p:nvPr/>
            </p:nvSpPr>
            <p:spPr bwMode="ltGray">
              <a:xfrm rot="-5400000">
                <a:off x="980" y="1669"/>
                <a:ext cx="624" cy="42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pPr>
                  <a:defRPr/>
                </a:pPr>
                <a:endParaRPr lang="en-IN"/>
              </a:p>
            </p:txBody>
          </p:sp>
          <p:sp>
            <p:nvSpPr>
              <p:cNvPr id="37895" name="Freeform 7"/>
              <p:cNvSpPr>
                <a:spLocks/>
              </p:cNvSpPr>
              <p:nvPr/>
            </p:nvSpPr>
            <p:spPr bwMode="ltGray">
              <a:xfrm rot="-5400000">
                <a:off x="-59" y="1753"/>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pPr>
                  <a:defRPr/>
                </a:pPr>
                <a:endParaRPr lang="en-IN"/>
              </a:p>
            </p:txBody>
          </p:sp>
          <p:sp>
            <p:nvSpPr>
              <p:cNvPr id="37896" name="Freeform 8"/>
              <p:cNvSpPr>
                <a:spLocks/>
              </p:cNvSpPr>
              <p:nvPr/>
            </p:nvSpPr>
            <p:spPr bwMode="ltGray">
              <a:xfrm rot="-5400000">
                <a:off x="664" y="1733"/>
                <a:ext cx="624" cy="29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pPr>
                  <a:defRPr/>
                </a:pPr>
                <a:endParaRPr lang="en-IN"/>
              </a:p>
            </p:txBody>
          </p:sp>
          <p:sp>
            <p:nvSpPr>
              <p:cNvPr id="37897" name="Freeform 9"/>
              <p:cNvSpPr>
                <a:spLocks/>
              </p:cNvSpPr>
              <p:nvPr/>
            </p:nvSpPr>
            <p:spPr bwMode="ltGray">
              <a:xfrm rot="-5400000">
                <a:off x="442" y="1699"/>
                <a:ext cx="624" cy="363"/>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en-IN"/>
              </a:p>
            </p:txBody>
          </p:sp>
          <p:sp>
            <p:nvSpPr>
              <p:cNvPr id="37898" name="Freeform 10"/>
              <p:cNvSpPr>
                <a:spLocks/>
              </p:cNvSpPr>
              <p:nvPr/>
            </p:nvSpPr>
            <p:spPr bwMode="ltGray">
              <a:xfrm rot="-5400000">
                <a:off x="155" y="1727"/>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en-IN"/>
              </a:p>
            </p:txBody>
          </p:sp>
          <p:sp>
            <p:nvSpPr>
              <p:cNvPr id="37899" name="Freeform 11"/>
              <p:cNvSpPr>
                <a:spLocks/>
              </p:cNvSpPr>
              <p:nvPr/>
            </p:nvSpPr>
            <p:spPr bwMode="ltGray">
              <a:xfrm rot="-5400000">
                <a:off x="3208" y="1664"/>
                <a:ext cx="624" cy="420"/>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en-IN"/>
              </a:p>
            </p:txBody>
          </p:sp>
          <p:sp>
            <p:nvSpPr>
              <p:cNvPr id="37900" name="Freeform 12"/>
              <p:cNvSpPr>
                <a:spLocks/>
              </p:cNvSpPr>
              <p:nvPr/>
            </p:nvSpPr>
            <p:spPr bwMode="ltGray">
              <a:xfrm rot="-5400000">
                <a:off x="2870"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pPr>
                  <a:defRPr/>
                </a:pPr>
                <a:endParaRPr lang="en-IN"/>
              </a:p>
            </p:txBody>
          </p:sp>
          <p:sp>
            <p:nvSpPr>
              <p:cNvPr id="37901" name="Freeform 13"/>
              <p:cNvSpPr>
                <a:spLocks/>
              </p:cNvSpPr>
              <p:nvPr/>
            </p:nvSpPr>
            <p:spPr bwMode="ltGray">
              <a:xfrm rot="-5400000">
                <a:off x="1829" y="1747"/>
                <a:ext cx="624" cy="256"/>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pPr>
                  <a:defRPr/>
                </a:pPr>
                <a:endParaRPr lang="en-IN"/>
              </a:p>
            </p:txBody>
          </p:sp>
          <p:sp>
            <p:nvSpPr>
              <p:cNvPr id="37902" name="Freeform 14"/>
              <p:cNvSpPr>
                <a:spLocks/>
              </p:cNvSpPr>
              <p:nvPr/>
            </p:nvSpPr>
            <p:spPr bwMode="ltGray">
              <a:xfrm rot="-5400000">
                <a:off x="2551" y="1728"/>
                <a:ext cx="624" cy="29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pPr>
                  <a:defRPr/>
                </a:pPr>
                <a:endParaRPr lang="en-IN"/>
              </a:p>
            </p:txBody>
          </p:sp>
          <p:sp>
            <p:nvSpPr>
              <p:cNvPr id="37903" name="Freeform 15"/>
              <p:cNvSpPr>
                <a:spLocks/>
              </p:cNvSpPr>
              <p:nvPr/>
            </p:nvSpPr>
            <p:spPr bwMode="ltGray">
              <a:xfrm rot="-5400000">
                <a:off x="2330" y="1695"/>
                <a:ext cx="624" cy="360"/>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en-IN"/>
              </a:p>
            </p:txBody>
          </p:sp>
          <p:sp>
            <p:nvSpPr>
              <p:cNvPr id="37904" name="Freeform 16"/>
              <p:cNvSpPr>
                <a:spLocks/>
              </p:cNvSpPr>
              <p:nvPr/>
            </p:nvSpPr>
            <p:spPr bwMode="ltGray">
              <a:xfrm rot="-5400000">
                <a:off x="2042"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pPr>
                  <a:defRPr/>
                </a:pPr>
                <a:endParaRPr lang="en-IN"/>
              </a:p>
            </p:txBody>
          </p:sp>
          <p:sp>
            <p:nvSpPr>
              <p:cNvPr id="37905" name="Freeform 17"/>
              <p:cNvSpPr>
                <a:spLocks/>
              </p:cNvSpPr>
              <p:nvPr/>
            </p:nvSpPr>
            <p:spPr bwMode="ltGray">
              <a:xfrm rot="-5400000">
                <a:off x="4076" y="1667"/>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pPr>
                  <a:defRPr/>
                </a:pPr>
                <a:endParaRPr lang="en-IN"/>
              </a:p>
            </p:txBody>
          </p:sp>
          <p:sp>
            <p:nvSpPr>
              <p:cNvPr id="37906" name="Freeform 18"/>
              <p:cNvSpPr>
                <a:spLocks/>
              </p:cNvSpPr>
              <p:nvPr/>
            </p:nvSpPr>
            <p:spPr bwMode="ltGray">
              <a:xfrm rot="-5400000">
                <a:off x="3733" y="1667"/>
                <a:ext cx="624" cy="42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pPr>
                  <a:defRPr/>
                </a:pPr>
                <a:endParaRPr lang="en-IN"/>
              </a:p>
            </p:txBody>
          </p:sp>
          <p:sp>
            <p:nvSpPr>
              <p:cNvPr id="37907" name="Freeform 19"/>
              <p:cNvSpPr>
                <a:spLocks/>
              </p:cNvSpPr>
              <p:nvPr/>
            </p:nvSpPr>
            <p:spPr bwMode="ltGray">
              <a:xfrm rot="-5400000">
                <a:off x="4580" y="1746"/>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pPr>
                  <a:defRPr/>
                </a:pPr>
                <a:endParaRPr lang="en-IN"/>
              </a:p>
            </p:txBody>
          </p:sp>
          <p:sp>
            <p:nvSpPr>
              <p:cNvPr id="37908" name="Freeform 20"/>
              <p:cNvSpPr>
                <a:spLocks/>
              </p:cNvSpPr>
              <p:nvPr/>
            </p:nvSpPr>
            <p:spPr bwMode="ltGray">
              <a:xfrm>
                <a:off x="5469" y="1561"/>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pPr>
                  <a:defRPr/>
                </a:pPr>
                <a:endParaRPr lang="en-IN"/>
              </a:p>
            </p:txBody>
          </p:sp>
          <p:sp>
            <p:nvSpPr>
              <p:cNvPr id="37909" name="Freeform 21"/>
              <p:cNvSpPr>
                <a:spLocks/>
              </p:cNvSpPr>
              <p:nvPr/>
            </p:nvSpPr>
            <p:spPr bwMode="ltGray">
              <a:xfrm rot="-5400000">
                <a:off x="5081" y="1692"/>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en-IN"/>
              </a:p>
            </p:txBody>
          </p:sp>
          <p:sp>
            <p:nvSpPr>
              <p:cNvPr id="37910" name="Freeform 22"/>
              <p:cNvSpPr>
                <a:spLocks/>
              </p:cNvSpPr>
              <p:nvPr/>
            </p:nvSpPr>
            <p:spPr bwMode="ltGray">
              <a:xfrm rot="-5400000">
                <a:off x="4794" y="1719"/>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en-IN"/>
              </a:p>
            </p:txBody>
          </p:sp>
        </p:grpSp>
        <p:sp>
          <p:nvSpPr>
            <p:cNvPr id="37911" name="Freeform 23"/>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pPr>
                <a:defRPr/>
              </a:pPr>
              <a:endParaRPr lang="en-IN"/>
            </a:p>
          </p:txBody>
        </p:sp>
        <p:sp>
          <p:nvSpPr>
            <p:cNvPr id="37912" name="Freeform 24"/>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pPr>
                <a:defRPr/>
              </a:pPr>
              <a:endParaRPr lang="en-IN"/>
            </a:p>
          </p:txBody>
        </p:sp>
      </p:grpSp>
      <p:sp>
        <p:nvSpPr>
          <p:cNvPr id="1027" name="Rectangle 25"/>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8" name="Rectangle 26"/>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37915" name="Rectangle 27"/>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kumimoji="0" sz="1400" smtClean="0">
                <a:latin typeface="+mn-lt"/>
              </a:defRPr>
            </a:lvl1pPr>
          </a:lstStyle>
          <a:p>
            <a:fld id="{1D8BD707-D9CF-40AE-B4C6-C98DA3205C09}" type="datetimeFigureOut">
              <a:rPr lang="en-US" smtClean="0"/>
              <a:pPr/>
              <a:t>8/24/2012</a:t>
            </a:fld>
            <a:endParaRPr lang="en-US"/>
          </a:p>
        </p:txBody>
      </p:sp>
      <p:sp>
        <p:nvSpPr>
          <p:cNvPr id="37916" name="Rectangle 28"/>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kumimoji="0" sz="1400" smtClean="0">
                <a:latin typeface="+mn-lt"/>
              </a:defRPr>
            </a:lvl1pPr>
          </a:lstStyle>
          <a:p>
            <a:endParaRPr lang="en-US"/>
          </a:p>
        </p:txBody>
      </p:sp>
      <p:sp>
        <p:nvSpPr>
          <p:cNvPr id="37917" name="Rectangle 29"/>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kumimoji="0" sz="1400" smtClean="0">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2pPr>
      <a:lvl3pPr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3pPr>
      <a:lvl4pPr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4pPr>
      <a:lvl5pPr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5pPr>
      <a:lvl6pPr marL="457200"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6pPr>
      <a:lvl7pPr marL="914400"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7pPr>
      <a:lvl8pPr marL="1371600"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8pPr>
      <a:lvl9pPr marL="1828800" algn="l" rtl="0" eaLnBrk="1" fontAlgn="base" hangingPunct="1">
        <a:spcBef>
          <a:spcPct val="0"/>
        </a:spcBef>
        <a:spcAft>
          <a:spcPct val="0"/>
        </a:spcAft>
        <a:defRPr kumimoji="1" sz="4400">
          <a:solidFill>
            <a:schemeClr val="tx2"/>
          </a:solidFill>
          <a:latin typeface="Times New Roman" pitchFamily="18" charset="0"/>
          <a:ea typeface="新細明體" pitchFamily="18" charset="-120"/>
        </a:defRPr>
      </a:lvl9pPr>
    </p:titleStyle>
    <p:bodyStyle>
      <a:lvl1pPr marL="342900" indent="-342900" algn="l" rtl="0" eaLnBrk="1" fontAlgn="base" hangingPunct="1">
        <a:spcBef>
          <a:spcPct val="20000"/>
        </a:spcBef>
        <a:spcAft>
          <a:spcPct val="0"/>
        </a:spcAft>
        <a:buClr>
          <a:schemeClr val="accent1"/>
        </a:buClr>
        <a:buSzPct val="8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38108"/>
            <a:ext cx="8640763" cy="646331"/>
          </a:xfrm>
        </p:spPr>
        <p:txBody>
          <a:bodyPr/>
          <a:lstStyle/>
          <a:p>
            <a:pPr algn="ctr"/>
            <a:r>
              <a:rPr lang="en-US" sz="3600" b="1" dirty="0" smtClean="0"/>
              <a:t>EXPERIMENTAL STUDIES</a:t>
            </a:r>
            <a:endParaRPr lang="en-IN" sz="3600" b="1" dirty="0"/>
          </a:p>
        </p:txBody>
      </p:sp>
      <p:sp>
        <p:nvSpPr>
          <p:cNvPr id="3" name="Subtitle 2"/>
          <p:cNvSpPr>
            <a:spLocks noGrp="1"/>
          </p:cNvSpPr>
          <p:nvPr>
            <p:ph type="subTitle" idx="1"/>
          </p:nvPr>
        </p:nvSpPr>
        <p:spPr>
          <a:xfrm>
            <a:off x="3200401" y="4800600"/>
            <a:ext cx="5105400" cy="838200"/>
          </a:xfrm>
        </p:spPr>
        <p:txBody>
          <a:bodyPr/>
          <a:lstStyle/>
          <a:p>
            <a:pPr algn="r"/>
            <a:r>
              <a:rPr lang="en-US" sz="1800" dirty="0" smtClean="0"/>
              <a:t>Presented by: </a:t>
            </a:r>
            <a:r>
              <a:rPr lang="en-US" sz="1800" dirty="0" err="1" smtClean="0"/>
              <a:t>Samarpita</a:t>
            </a:r>
            <a:r>
              <a:rPr lang="en-US" sz="1800" dirty="0" smtClean="0"/>
              <a:t> </a:t>
            </a:r>
            <a:r>
              <a:rPr lang="en-US" sz="1800" dirty="0" err="1" smtClean="0"/>
              <a:t>Dutta</a:t>
            </a:r>
            <a:endParaRPr lang="en-IN"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04800"/>
            <a:ext cx="7772400" cy="990600"/>
          </a:xfrm>
        </p:spPr>
        <p:txBody>
          <a:bodyPr/>
          <a:lstStyle/>
          <a:p>
            <a:r>
              <a:rPr lang="en-IN" sz="2400" b="1" dirty="0" smtClean="0"/>
              <a:t>TYPES OF RANDOMIZED CLINICAL TRIAL</a:t>
            </a:r>
            <a:br>
              <a:rPr lang="en-IN" sz="2400" b="1" dirty="0" smtClean="0"/>
            </a:br>
            <a:endParaRPr lang="en-IN" sz="2400" b="1" dirty="0"/>
          </a:p>
        </p:txBody>
      </p:sp>
      <p:sp>
        <p:nvSpPr>
          <p:cNvPr id="3" name="Content Placeholder 2"/>
          <p:cNvSpPr>
            <a:spLocks noGrp="1"/>
          </p:cNvSpPr>
          <p:nvPr>
            <p:ph idx="1"/>
          </p:nvPr>
        </p:nvSpPr>
        <p:spPr>
          <a:xfrm>
            <a:off x="1173163" y="1295400"/>
            <a:ext cx="7589837" cy="4800600"/>
          </a:xfrm>
        </p:spPr>
        <p:txBody>
          <a:bodyPr/>
          <a:lstStyle/>
          <a:p>
            <a:pPr lvl="0"/>
            <a:r>
              <a:rPr lang="en-IN" sz="2000" b="1" dirty="0" smtClean="0">
                <a:solidFill>
                  <a:schemeClr val="accent2">
                    <a:lumMod val="50000"/>
                  </a:schemeClr>
                </a:solidFill>
              </a:rPr>
              <a:t>THERAPEUTIC TRIAL</a:t>
            </a:r>
            <a:r>
              <a:rPr lang="en-IN" sz="2000" dirty="0" smtClean="0"/>
              <a:t>: In this type therapeutic agent or procedure is given an attempt to cure the disease, relieve the symptom or prolong the survival of those with the disease.</a:t>
            </a:r>
          </a:p>
          <a:p>
            <a:pPr lvl="0">
              <a:buNone/>
            </a:pPr>
            <a:endParaRPr lang="en-IN" sz="2000" dirty="0" smtClean="0"/>
          </a:p>
          <a:p>
            <a:pPr lvl="0"/>
            <a:r>
              <a:rPr lang="en-IN" sz="2000" b="1" dirty="0" smtClean="0">
                <a:solidFill>
                  <a:schemeClr val="accent2">
                    <a:lumMod val="50000"/>
                  </a:schemeClr>
                </a:solidFill>
              </a:rPr>
              <a:t>INTERVENTION TRIAL</a:t>
            </a:r>
            <a:r>
              <a:rPr lang="en-IN" sz="2000" dirty="0" smtClean="0"/>
              <a:t>: In this type investigator intervenes before a disease has developed in individuals with characteristics that increase their risk of developing the disease.</a:t>
            </a:r>
          </a:p>
          <a:p>
            <a:pPr lvl="0">
              <a:buNone/>
            </a:pPr>
            <a:endParaRPr lang="en-IN" sz="2000" dirty="0" smtClean="0"/>
          </a:p>
          <a:p>
            <a:pPr lvl="0"/>
            <a:r>
              <a:rPr lang="en-IN" sz="2000" b="1" dirty="0" smtClean="0">
                <a:solidFill>
                  <a:schemeClr val="accent2">
                    <a:lumMod val="50000"/>
                  </a:schemeClr>
                </a:solidFill>
              </a:rPr>
              <a:t>PREVENTIVE TRIAL</a:t>
            </a:r>
            <a:r>
              <a:rPr lang="en-IN" sz="2000" dirty="0" smtClean="0"/>
              <a:t>: In this type, an attempt is made to determine the efficacy of a preventive agent or procedure among those without the disease. These trials are also referred to as prophylactic trials.</a:t>
            </a:r>
          </a:p>
          <a:p>
            <a:endParaRPr lang="en-IN"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66800" y="609600"/>
          <a:ext cx="7772400" cy="5800887"/>
        </p:xfrm>
        <a:graphic>
          <a:graphicData uri="http://schemas.openxmlformats.org/drawingml/2006/table">
            <a:tbl>
              <a:tblPr firstRow="1" bandRow="1">
                <a:tableStyleId>{21E4AEA4-8DFA-4A89-87EB-49C32662AFE0}</a:tableStyleId>
              </a:tblPr>
              <a:tblGrid>
                <a:gridCol w="655637"/>
                <a:gridCol w="1828800"/>
                <a:gridCol w="5287963"/>
              </a:tblGrid>
              <a:tr h="637268">
                <a:tc>
                  <a:txBody>
                    <a:bodyPr/>
                    <a:lstStyle/>
                    <a:p>
                      <a:pPr algn="l"/>
                      <a:r>
                        <a:rPr lang="en-US" sz="1600" dirty="0" smtClean="0"/>
                        <a:t>SR. NO.</a:t>
                      </a:r>
                      <a:endParaRPr lang="en-IN" sz="1600" dirty="0"/>
                    </a:p>
                  </a:txBody>
                  <a:tcPr>
                    <a:cell3D prstMaterial="dkEdge">
                      <a:bevel prst="cross"/>
                      <a:lightRig rig="flood" dir="t"/>
                    </a:cell3D>
                  </a:tcPr>
                </a:tc>
                <a:tc>
                  <a:txBody>
                    <a:bodyPr/>
                    <a:lstStyle/>
                    <a:p>
                      <a:pPr algn="ctr"/>
                      <a:r>
                        <a:rPr lang="en-US" sz="1600" dirty="0" smtClean="0"/>
                        <a:t>TYPE</a:t>
                      </a:r>
                      <a:endParaRPr lang="en-IN" sz="1600" dirty="0"/>
                    </a:p>
                  </a:txBody>
                  <a:tcPr>
                    <a:cell3D prstMaterial="dkEdge">
                      <a:bevel prst="cross"/>
                      <a:lightRig rig="flood" dir="t"/>
                    </a:cell3D>
                  </a:tcPr>
                </a:tc>
                <a:tc>
                  <a:txBody>
                    <a:bodyPr/>
                    <a:lstStyle/>
                    <a:p>
                      <a:pPr algn="ctr"/>
                      <a:r>
                        <a:rPr lang="en-US" sz="1600" dirty="0" smtClean="0"/>
                        <a:t>EXAMPLES</a:t>
                      </a:r>
                      <a:endParaRPr lang="en-IN" sz="1600" dirty="0"/>
                    </a:p>
                  </a:txBody>
                  <a:tcPr>
                    <a:cell3D prstMaterial="dkEdge">
                      <a:bevel prst="cross"/>
                      <a:lightRig rig="flood" dir="t"/>
                    </a:cell3D>
                  </a:tcPr>
                </a:tc>
              </a:tr>
              <a:tr h="369211">
                <a:tc rowSpan="4">
                  <a:txBody>
                    <a:bodyPr/>
                    <a:lstStyle/>
                    <a:p>
                      <a:pPr algn="l"/>
                      <a:r>
                        <a:rPr lang="en-US" sz="1600" dirty="0" smtClean="0"/>
                        <a:t>1.</a:t>
                      </a:r>
                      <a:endParaRPr lang="en-IN" sz="1600" dirty="0"/>
                    </a:p>
                  </a:txBody>
                  <a:tcPr>
                    <a:cell3D prstMaterial="dkEdge">
                      <a:bevel prst="cross"/>
                      <a:lightRig rig="flood" dir="t"/>
                    </a:cell3D>
                    <a:solidFill>
                      <a:schemeClr val="accent6">
                        <a:lumMod val="40000"/>
                        <a:lumOff val="60000"/>
                      </a:schemeClr>
                    </a:solidFill>
                  </a:tcPr>
                </a:tc>
                <a:tc rowSpan="4">
                  <a:txBody>
                    <a:bodyPr/>
                    <a:lstStyle/>
                    <a:p>
                      <a:pPr algn="l"/>
                      <a:r>
                        <a:rPr lang="en-US" sz="1600" b="1" dirty="0" smtClean="0"/>
                        <a:t>THERAPEUTIC</a:t>
                      </a:r>
                      <a:endParaRPr lang="en-IN" sz="1600" b="1" dirty="0"/>
                    </a:p>
                  </a:txBody>
                  <a:tcPr>
                    <a:cell3D prstMaterial="dkEdge">
                      <a:bevel prst="cross"/>
                      <a:lightRig rig="flood" dir="t"/>
                    </a:cell3D>
                    <a:solidFill>
                      <a:schemeClr val="accent2">
                        <a:lumMod val="20000"/>
                        <a:lumOff val="80000"/>
                      </a:schemeClr>
                    </a:solidFill>
                  </a:tcPr>
                </a:tc>
                <a:tc>
                  <a:txBody>
                    <a:bodyPr/>
                    <a:lstStyle/>
                    <a:p>
                      <a:pPr algn="l"/>
                      <a:r>
                        <a:rPr lang="en-US" sz="1600" dirty="0" smtClean="0"/>
                        <a:t>AZT treatment for AIDS</a:t>
                      </a:r>
                      <a:endParaRPr lang="en-IN" sz="1600" dirty="0"/>
                    </a:p>
                  </a:txBody>
                  <a:tcPr>
                    <a:cell3D prstMaterial="dkEdge">
                      <a:bevel prst="cross"/>
                      <a:lightRig rig="flood" dir="t"/>
                    </a:cell3D>
                  </a:tcPr>
                </a:tc>
              </a:tr>
              <a:tr h="369211">
                <a:tc vMerge="1">
                  <a:txBody>
                    <a:bodyPr/>
                    <a:lstStyle/>
                    <a:p>
                      <a:pPr algn="l"/>
                      <a:endParaRPr lang="en-IN" sz="1600" dirty="0"/>
                    </a:p>
                  </a:txBody>
                  <a:tcPr/>
                </a:tc>
                <a:tc vMerge="1">
                  <a:txBody>
                    <a:bodyPr/>
                    <a:lstStyle/>
                    <a:p>
                      <a:pPr algn="l"/>
                      <a:endParaRPr lang="en-IN" sz="1600" dirty="0"/>
                    </a:p>
                  </a:txBody>
                  <a:tcPr/>
                </a:tc>
                <a:tc>
                  <a:txBody>
                    <a:bodyPr/>
                    <a:lstStyle/>
                    <a:p>
                      <a:pPr algn="l"/>
                      <a:r>
                        <a:rPr lang="en-US" sz="1600" dirty="0" smtClean="0"/>
                        <a:t>Simple mastectomy for breast cancer</a:t>
                      </a:r>
                      <a:endParaRPr lang="en-IN" sz="1600" dirty="0"/>
                    </a:p>
                  </a:txBody>
                  <a:tcPr>
                    <a:cell3D prstMaterial="dkEdge">
                      <a:bevel prst="cross"/>
                      <a:lightRig rig="flood" dir="t"/>
                    </a:cell3D>
                  </a:tcPr>
                </a:tc>
              </a:tr>
              <a:tr h="1018316">
                <a:tc vMerge="1">
                  <a:txBody>
                    <a:bodyPr/>
                    <a:lstStyle/>
                    <a:p>
                      <a:pPr algn="l"/>
                      <a:endParaRPr lang="en-IN" sz="1600" dirty="0"/>
                    </a:p>
                  </a:txBody>
                  <a:tcPr/>
                </a:tc>
                <a:tc vMerge="1">
                  <a:txBody>
                    <a:bodyPr/>
                    <a:lstStyle/>
                    <a:p>
                      <a:pPr algn="l"/>
                      <a:endParaRPr lang="en-IN" sz="1600" dirty="0"/>
                    </a:p>
                  </a:txBody>
                  <a:tcPr/>
                </a:tc>
                <a:tc>
                  <a:txBody>
                    <a:bodyPr/>
                    <a:lstStyle/>
                    <a:p>
                      <a:pPr algn="l"/>
                      <a:r>
                        <a:rPr lang="en-US" sz="1600" dirty="0" smtClean="0"/>
                        <a:t>Early photocoagulation for persons who have developed Diabetic Retinopathy</a:t>
                      </a:r>
                    </a:p>
                    <a:p>
                      <a:pPr algn="l"/>
                      <a:r>
                        <a:rPr lang="en-US" sz="1600" dirty="0" smtClean="0"/>
                        <a:t>(Early Treatment Diabetic Retinopathy Study Research</a:t>
                      </a:r>
                      <a:r>
                        <a:rPr lang="en-US" sz="1600" baseline="0" dirty="0" smtClean="0"/>
                        <a:t> </a:t>
                      </a:r>
                      <a:r>
                        <a:rPr lang="en-US" sz="1600" dirty="0" smtClean="0"/>
                        <a:t>Group,1991)</a:t>
                      </a:r>
                      <a:endParaRPr lang="en-IN" sz="1600" dirty="0"/>
                    </a:p>
                  </a:txBody>
                  <a:tcPr>
                    <a:cell3D prstMaterial="dkEdge">
                      <a:bevel prst="cross"/>
                      <a:lightRig rig="flood" dir="t"/>
                    </a:cell3D>
                  </a:tcPr>
                </a:tc>
              </a:tr>
              <a:tr h="369211">
                <a:tc vMerge="1">
                  <a:txBody>
                    <a:bodyPr/>
                    <a:lstStyle/>
                    <a:p>
                      <a:pPr algn="l"/>
                      <a:endParaRPr lang="en-IN" sz="1600" dirty="0"/>
                    </a:p>
                  </a:txBody>
                  <a:tcPr/>
                </a:tc>
                <a:tc vMerge="1">
                  <a:txBody>
                    <a:bodyPr/>
                    <a:lstStyle/>
                    <a:p>
                      <a:pPr algn="l"/>
                      <a:endParaRPr lang="en-IN" sz="1600" dirty="0"/>
                    </a:p>
                  </a:txBody>
                  <a:tcPr/>
                </a:tc>
                <a:tc>
                  <a:txBody>
                    <a:bodyPr/>
                    <a:lstStyle/>
                    <a:p>
                      <a:pPr algn="l"/>
                      <a:r>
                        <a:rPr lang="en-US" sz="1600" dirty="0" smtClean="0"/>
                        <a:t>Beta Blocker Heart</a:t>
                      </a:r>
                      <a:r>
                        <a:rPr lang="en-US" sz="1600" baseline="0" dirty="0" smtClean="0"/>
                        <a:t> Attack Trial, 1982</a:t>
                      </a:r>
                      <a:endParaRPr lang="en-IN" sz="1600" dirty="0"/>
                    </a:p>
                  </a:txBody>
                  <a:tcPr>
                    <a:cell3D prstMaterial="dkEdge">
                      <a:bevel prst="cross"/>
                      <a:lightRig rig="flood" dir="t"/>
                    </a:cell3D>
                  </a:tcPr>
                </a:tc>
              </a:tr>
              <a:tr h="471334">
                <a:tc rowSpan="3">
                  <a:txBody>
                    <a:bodyPr/>
                    <a:lstStyle/>
                    <a:p>
                      <a:pPr algn="l"/>
                      <a:r>
                        <a:rPr lang="en-US" sz="1600" dirty="0" smtClean="0"/>
                        <a:t>2.</a:t>
                      </a:r>
                      <a:endParaRPr lang="en-IN" sz="1600" dirty="0"/>
                    </a:p>
                  </a:txBody>
                  <a:tcPr>
                    <a:cell3D prstMaterial="dkEdge">
                      <a:bevel prst="cross"/>
                      <a:lightRig rig="flood" dir="t"/>
                    </a:cell3D>
                    <a:solidFill>
                      <a:schemeClr val="accent6">
                        <a:lumMod val="40000"/>
                        <a:lumOff val="60000"/>
                      </a:schemeClr>
                    </a:solidFill>
                  </a:tcPr>
                </a:tc>
                <a:tc rowSpan="3">
                  <a:txBody>
                    <a:bodyPr/>
                    <a:lstStyle/>
                    <a:p>
                      <a:pPr algn="l"/>
                      <a:r>
                        <a:rPr lang="en-US" sz="1600" b="1" dirty="0" smtClean="0"/>
                        <a:t>INTERVENTION</a:t>
                      </a:r>
                      <a:endParaRPr lang="en-IN" sz="1600" b="1" dirty="0"/>
                    </a:p>
                  </a:txBody>
                  <a:tcPr>
                    <a:cell3D prstMaterial="dkEdge">
                      <a:bevel prst="cross"/>
                      <a:lightRig rig="flood" dir="t"/>
                    </a:cell3D>
                    <a:solidFill>
                      <a:schemeClr val="accent2">
                        <a:lumMod val="20000"/>
                        <a:lumOff val="80000"/>
                      </a:schemeClr>
                    </a:solidFill>
                  </a:tcPr>
                </a:tc>
                <a:tc>
                  <a:txBody>
                    <a:bodyPr/>
                    <a:lstStyle/>
                    <a:p>
                      <a:pPr algn="l"/>
                      <a:r>
                        <a:rPr lang="en-US" sz="1600" dirty="0" smtClean="0"/>
                        <a:t>AZT treatment of HIV positive patients without AIDS</a:t>
                      </a:r>
                      <a:endParaRPr lang="en-IN" sz="1600" dirty="0"/>
                    </a:p>
                  </a:txBody>
                  <a:tcPr>
                    <a:cell3D prstMaterial="dkEdge">
                      <a:bevel prst="cross"/>
                      <a:lightRig rig="flood" dir="t"/>
                    </a:cell3D>
                  </a:tcPr>
                </a:tc>
              </a:tr>
              <a:tr h="420273">
                <a:tc vMerge="1">
                  <a:txBody>
                    <a:bodyPr/>
                    <a:lstStyle/>
                    <a:p>
                      <a:pPr algn="l"/>
                      <a:endParaRPr lang="en-IN" sz="1600" dirty="0"/>
                    </a:p>
                  </a:txBody>
                  <a:tcPr/>
                </a:tc>
                <a:tc vMerge="1">
                  <a:txBody>
                    <a:bodyPr/>
                    <a:lstStyle/>
                    <a:p>
                      <a:pPr algn="l"/>
                      <a:endParaRPr lang="en-IN" sz="1600" dirty="0"/>
                    </a:p>
                  </a:txBody>
                  <a:tcPr/>
                </a:tc>
                <a:tc>
                  <a:txBody>
                    <a:bodyPr/>
                    <a:lstStyle/>
                    <a:p>
                      <a:pPr algn="l"/>
                      <a:r>
                        <a:rPr lang="en-US" sz="1600" dirty="0" smtClean="0"/>
                        <a:t>Mammography to detect asymptomatic breast cancer</a:t>
                      </a:r>
                      <a:endParaRPr lang="en-IN" sz="1600" dirty="0"/>
                    </a:p>
                  </a:txBody>
                  <a:tcPr>
                    <a:cell3D prstMaterial="dkEdge">
                      <a:bevel prst="cross"/>
                      <a:lightRig rig="flood" dir="t"/>
                    </a:cell3D>
                  </a:tcPr>
                </a:tc>
              </a:tr>
              <a:tr h="785558">
                <a:tc vMerge="1">
                  <a:txBody>
                    <a:bodyPr/>
                    <a:lstStyle/>
                    <a:p>
                      <a:pPr algn="l"/>
                      <a:endParaRPr lang="en-IN" sz="1600" dirty="0"/>
                    </a:p>
                  </a:txBody>
                  <a:tcPr/>
                </a:tc>
                <a:tc vMerge="1">
                  <a:txBody>
                    <a:bodyPr/>
                    <a:lstStyle/>
                    <a:p>
                      <a:pPr algn="l"/>
                      <a:endParaRPr lang="en-IN" sz="1600" dirty="0"/>
                    </a:p>
                  </a:txBody>
                  <a:tcPr/>
                </a:tc>
                <a:tc>
                  <a:txBody>
                    <a:bodyPr/>
                    <a:lstStyle/>
                    <a:p>
                      <a:pPr algn="l"/>
                      <a:r>
                        <a:rPr lang="en-US" sz="1600" dirty="0" smtClean="0"/>
                        <a:t>Cholesterol lowering drugs</a:t>
                      </a:r>
                      <a:r>
                        <a:rPr lang="en-US" sz="1600" baseline="0" dirty="0" smtClean="0"/>
                        <a:t> to reduce risk of MI</a:t>
                      </a:r>
                    </a:p>
                    <a:p>
                      <a:pPr algn="l"/>
                      <a:r>
                        <a:rPr lang="en-US" sz="1600" baseline="0" dirty="0" smtClean="0"/>
                        <a:t>e.g. Coronary Primary Prevention Trial, Oslo Heart Study.</a:t>
                      </a:r>
                      <a:endParaRPr lang="en-IN" sz="1600" dirty="0"/>
                    </a:p>
                  </a:txBody>
                  <a:tcPr>
                    <a:cell3D prstMaterial="dkEdge">
                      <a:bevel prst="cross"/>
                      <a:lightRig rig="flood" dir="t"/>
                    </a:cell3D>
                  </a:tcPr>
                </a:tc>
              </a:tr>
              <a:tr h="364236">
                <a:tc rowSpan="2">
                  <a:txBody>
                    <a:bodyPr/>
                    <a:lstStyle/>
                    <a:p>
                      <a:pPr algn="l"/>
                      <a:r>
                        <a:rPr lang="en-US" sz="1600" dirty="0" smtClean="0"/>
                        <a:t>3.</a:t>
                      </a:r>
                      <a:endParaRPr lang="en-IN" sz="1600" dirty="0"/>
                    </a:p>
                  </a:txBody>
                  <a:tcPr>
                    <a:cell3D prstMaterial="dkEdge">
                      <a:bevel prst="cross"/>
                      <a:lightRig rig="flood" dir="t"/>
                    </a:cell3D>
                    <a:solidFill>
                      <a:schemeClr val="accent6">
                        <a:lumMod val="40000"/>
                        <a:lumOff val="60000"/>
                      </a:schemeClr>
                    </a:solidFill>
                  </a:tcPr>
                </a:tc>
                <a:tc rowSpan="2">
                  <a:txBody>
                    <a:bodyPr/>
                    <a:lstStyle/>
                    <a:p>
                      <a:pPr algn="l"/>
                      <a:r>
                        <a:rPr lang="en-US" sz="1600" b="1" dirty="0" smtClean="0"/>
                        <a:t>PREVENTIVE</a:t>
                      </a:r>
                      <a:endParaRPr lang="en-IN" sz="1600" b="1" dirty="0"/>
                    </a:p>
                  </a:txBody>
                  <a:tcPr>
                    <a:cell3D prstMaterial="dkEdge">
                      <a:bevel prst="cross"/>
                      <a:lightRig rig="flood" dir="t"/>
                    </a:cell3D>
                    <a:solidFill>
                      <a:schemeClr val="accent2">
                        <a:lumMod val="20000"/>
                        <a:lumOff val="80000"/>
                      </a:schemeClr>
                    </a:solidFill>
                  </a:tcPr>
                </a:tc>
                <a:tc>
                  <a:txBody>
                    <a:bodyPr/>
                    <a:lstStyle/>
                    <a:p>
                      <a:pPr algn="l"/>
                      <a:r>
                        <a:rPr lang="en-US" sz="1600" dirty="0" smtClean="0"/>
                        <a:t>Hepatitis B vaccination to</a:t>
                      </a:r>
                      <a:r>
                        <a:rPr lang="en-US" sz="1600" baseline="0" dirty="0" smtClean="0"/>
                        <a:t> </a:t>
                      </a:r>
                      <a:r>
                        <a:rPr lang="en-US" sz="1600" dirty="0" smtClean="0"/>
                        <a:t>prevent hepatitis</a:t>
                      </a:r>
                      <a:r>
                        <a:rPr lang="en-US" sz="1600" baseline="0" dirty="0" smtClean="0"/>
                        <a:t> and </a:t>
                      </a:r>
                      <a:r>
                        <a:rPr lang="en-US" sz="1600" dirty="0" smtClean="0"/>
                        <a:t>HCC</a:t>
                      </a:r>
                      <a:endParaRPr lang="en-IN" sz="1600" dirty="0"/>
                    </a:p>
                  </a:txBody>
                  <a:tcPr>
                    <a:cell3D prstMaterial="dkEdge">
                      <a:bevel prst="cross"/>
                      <a:lightRig rig="flood" dir="t"/>
                    </a:cell3D>
                  </a:tcPr>
                </a:tc>
              </a:tr>
              <a:tr h="910383">
                <a:tc vMerge="1">
                  <a:txBody>
                    <a:bodyPr/>
                    <a:lstStyle/>
                    <a:p>
                      <a:pPr algn="l"/>
                      <a:endParaRPr lang="en-IN" sz="1600" dirty="0"/>
                    </a:p>
                  </a:txBody>
                  <a:tcPr/>
                </a:tc>
                <a:tc vMerge="1">
                  <a:txBody>
                    <a:bodyPr/>
                    <a:lstStyle/>
                    <a:p>
                      <a:pPr algn="l"/>
                      <a:endParaRPr lang="en-IN" sz="1600" dirty="0"/>
                    </a:p>
                  </a:txBody>
                  <a:tcPr/>
                </a:tc>
                <a:tc>
                  <a:txBody>
                    <a:bodyPr/>
                    <a:lstStyle/>
                    <a:p>
                      <a:pPr algn="l"/>
                      <a:r>
                        <a:rPr lang="en-US" sz="1600" dirty="0" smtClean="0"/>
                        <a:t>Education on use</a:t>
                      </a:r>
                      <a:r>
                        <a:rPr lang="en-US" sz="1600" baseline="0" dirty="0" smtClean="0"/>
                        <a:t> of condoms to reduce risk of HIV transmission</a:t>
                      </a:r>
                      <a:endParaRPr lang="en-IN" sz="1600" baseline="0" dirty="0" smtClean="0"/>
                    </a:p>
                  </a:txBody>
                  <a:tcPr>
                    <a:cell3D prstMaterial="dkEdge">
                      <a:bevel prst="cross"/>
                      <a:lightRig rig="flood" dir="t"/>
                    </a:cell3D>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04800"/>
            <a:ext cx="7772400" cy="685800"/>
          </a:xfrm>
        </p:spPr>
        <p:txBody>
          <a:bodyPr/>
          <a:lstStyle/>
          <a:p>
            <a:pPr algn="ctr"/>
            <a:r>
              <a:rPr lang="en-US" sz="2800" b="1" dirty="0" smtClean="0"/>
              <a:t>PHASES OF A CLINICAL TRIAL</a:t>
            </a:r>
            <a:endParaRPr lang="en-IN" sz="2800" b="1" dirty="0"/>
          </a:p>
        </p:txBody>
      </p:sp>
      <p:sp>
        <p:nvSpPr>
          <p:cNvPr id="3" name="Content Placeholder 2"/>
          <p:cNvSpPr>
            <a:spLocks noGrp="1"/>
          </p:cNvSpPr>
          <p:nvPr>
            <p:ph idx="1"/>
          </p:nvPr>
        </p:nvSpPr>
        <p:spPr>
          <a:xfrm>
            <a:off x="1173163" y="1143000"/>
            <a:ext cx="7772400" cy="4953000"/>
          </a:xfrm>
        </p:spPr>
        <p:txBody>
          <a:bodyPr/>
          <a:lstStyle/>
          <a:p>
            <a:pPr lvl="0"/>
            <a:r>
              <a:rPr lang="en-IN" sz="2000" b="1" dirty="0" smtClean="0">
                <a:solidFill>
                  <a:srgbClr val="C00000"/>
                </a:solidFill>
              </a:rPr>
              <a:t>PHASE I</a:t>
            </a:r>
          </a:p>
          <a:p>
            <a:pPr lvl="1"/>
            <a:r>
              <a:rPr lang="en-IN" sz="2000" dirty="0" smtClean="0"/>
              <a:t>The researchers  test an experimental drug or treatment in a small group of people (20-80) </a:t>
            </a:r>
          </a:p>
          <a:p>
            <a:pPr lvl="1"/>
            <a:r>
              <a:rPr lang="en-IN" sz="2000" dirty="0" smtClean="0"/>
              <a:t>It is tested for the first time in humans to evaluate its safety</a:t>
            </a:r>
          </a:p>
          <a:p>
            <a:pPr lvl="1"/>
            <a:r>
              <a:rPr lang="en-IN" sz="2000" dirty="0" smtClean="0"/>
              <a:t>Determine a safe dosage range (Maximally Tolerated dose), and</a:t>
            </a:r>
          </a:p>
          <a:p>
            <a:pPr lvl="1"/>
            <a:r>
              <a:rPr lang="en-IN" sz="2000" dirty="0" smtClean="0"/>
              <a:t>Identify any toxic or side effects</a:t>
            </a:r>
          </a:p>
          <a:p>
            <a:endParaRPr lang="en-IN" sz="2000" dirty="0" smtClean="0"/>
          </a:p>
          <a:p>
            <a:pPr lvl="0"/>
            <a:r>
              <a:rPr lang="en-IN" sz="2000" b="1" dirty="0" smtClean="0">
                <a:solidFill>
                  <a:srgbClr val="C00000"/>
                </a:solidFill>
              </a:rPr>
              <a:t>PHASE II</a:t>
            </a:r>
          </a:p>
          <a:p>
            <a:pPr lvl="1"/>
            <a:r>
              <a:rPr lang="en-IN" sz="2000" dirty="0" smtClean="0"/>
              <a:t>The experimental study drug or treatment is given to a larger group of people (100 300) with the target disease</a:t>
            </a:r>
          </a:p>
          <a:p>
            <a:pPr lvl="1"/>
            <a:r>
              <a:rPr lang="en-IN" sz="2000" dirty="0" smtClean="0"/>
              <a:t>To look for the pharmacokinetic and pharmacodynamic effects of the drug on these patients</a:t>
            </a:r>
          </a:p>
          <a:p>
            <a:pPr lvl="1"/>
            <a:r>
              <a:rPr lang="en-IN" sz="2000" dirty="0" smtClean="0"/>
              <a:t>To see if it is effective and to further evaluate its safety.</a:t>
            </a:r>
          </a:p>
          <a:p>
            <a:endParaRPr lang="en-IN" sz="2000" dirty="0" smtClean="0"/>
          </a:p>
          <a:p>
            <a:endParaRPr lang="en-IN"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 calcmode="lin" valueType="num">
                                      <p:cBhvr additive="base">
                                        <p:cTn id="1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381000"/>
          </a:xfrm>
        </p:spPr>
        <p:txBody>
          <a:bodyPr/>
          <a:lstStyle/>
          <a:p>
            <a:endParaRPr lang="en-IN" dirty="0"/>
          </a:p>
        </p:txBody>
      </p:sp>
      <p:sp>
        <p:nvSpPr>
          <p:cNvPr id="3" name="Content Placeholder 2"/>
          <p:cNvSpPr>
            <a:spLocks noGrp="1"/>
          </p:cNvSpPr>
          <p:nvPr>
            <p:ph idx="1"/>
          </p:nvPr>
        </p:nvSpPr>
        <p:spPr>
          <a:xfrm>
            <a:off x="1173163" y="1219200"/>
            <a:ext cx="7772400" cy="4876800"/>
          </a:xfrm>
        </p:spPr>
        <p:txBody>
          <a:bodyPr/>
          <a:lstStyle/>
          <a:p>
            <a:pPr lvl="0"/>
            <a:r>
              <a:rPr lang="en-IN" sz="2000" b="1" dirty="0" smtClean="0">
                <a:solidFill>
                  <a:srgbClr val="C00000"/>
                </a:solidFill>
              </a:rPr>
              <a:t>PHASE III: </a:t>
            </a:r>
          </a:p>
          <a:p>
            <a:pPr lvl="1"/>
            <a:r>
              <a:rPr lang="en-IN" sz="2000" dirty="0" smtClean="0"/>
              <a:t>The experimental study drug or treatment is given to large groups of people (1,000 3,000)</a:t>
            </a:r>
          </a:p>
          <a:p>
            <a:pPr lvl="1"/>
            <a:r>
              <a:rPr lang="en-IN" sz="2000" dirty="0" smtClean="0"/>
              <a:t>To confirm its effectiveness</a:t>
            </a:r>
          </a:p>
          <a:p>
            <a:pPr lvl="1"/>
            <a:r>
              <a:rPr lang="en-IN" sz="2000" dirty="0" smtClean="0"/>
              <a:t>Monitor side effects</a:t>
            </a:r>
          </a:p>
          <a:p>
            <a:pPr lvl="1"/>
            <a:r>
              <a:rPr lang="en-IN" sz="2000" dirty="0" smtClean="0"/>
              <a:t>Compare it to commonly used treatments, and </a:t>
            </a:r>
          </a:p>
          <a:p>
            <a:pPr lvl="1"/>
            <a:r>
              <a:rPr lang="en-IN" sz="2000" dirty="0" smtClean="0"/>
              <a:t>Collect information that will allow the experimental drug or treatment to be used safely.</a:t>
            </a:r>
          </a:p>
          <a:p>
            <a:pPr>
              <a:buNone/>
            </a:pPr>
            <a:r>
              <a:rPr lang="en-IN" sz="2000" dirty="0" smtClean="0"/>
              <a:t> </a:t>
            </a:r>
          </a:p>
          <a:p>
            <a:pPr lvl="0"/>
            <a:r>
              <a:rPr lang="en-IN" sz="2000" b="1" dirty="0" smtClean="0">
                <a:solidFill>
                  <a:srgbClr val="C00000"/>
                </a:solidFill>
              </a:rPr>
              <a:t>PHASE IV:</a:t>
            </a:r>
          </a:p>
          <a:p>
            <a:pPr lvl="1"/>
            <a:r>
              <a:rPr lang="en-IN" sz="2000" dirty="0" smtClean="0"/>
              <a:t> Also called as the “Post Marketing Surveillance”, </a:t>
            </a:r>
          </a:p>
          <a:p>
            <a:pPr lvl="1"/>
            <a:r>
              <a:rPr lang="en-IN" sz="2000" dirty="0" smtClean="0"/>
              <a:t>Post marketing studies delineate additional information including the drug's risks, benefits, and optimal use.</a:t>
            </a:r>
          </a:p>
          <a:p>
            <a:endParaRPr lang="en-IN"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 calcmode="lin" valueType="num">
                                      <p:cBhvr additive="base">
                                        <p:cTn id="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b="1" dirty="0" smtClean="0"/>
              <a:t>STEPS IN CONDUCT OF A RANDOMIZED CONTROLLED TRIAL</a:t>
            </a:r>
            <a:endParaRPr lang="en-IN" sz="2400" b="1" dirty="0"/>
          </a:p>
        </p:txBody>
      </p:sp>
      <p:sp>
        <p:nvSpPr>
          <p:cNvPr id="3" name="Content Placeholder 2"/>
          <p:cNvSpPr>
            <a:spLocks noGrp="1"/>
          </p:cNvSpPr>
          <p:nvPr>
            <p:ph idx="1"/>
          </p:nvPr>
        </p:nvSpPr>
        <p:spPr>
          <a:xfrm>
            <a:off x="1173163" y="1524000"/>
            <a:ext cx="7772400" cy="4572000"/>
          </a:xfrm>
        </p:spPr>
        <p:txBody>
          <a:bodyPr/>
          <a:lstStyle/>
          <a:p>
            <a:endParaRPr lang="en-IN" sz="2000" dirty="0" smtClean="0"/>
          </a:p>
          <a:p>
            <a:r>
              <a:rPr lang="en-IN" sz="2000" dirty="0" smtClean="0"/>
              <a:t>The protocol</a:t>
            </a:r>
          </a:p>
          <a:p>
            <a:pPr>
              <a:buNone/>
            </a:pPr>
            <a:endParaRPr lang="en-IN" sz="2000" dirty="0" smtClean="0"/>
          </a:p>
          <a:p>
            <a:r>
              <a:rPr lang="en-IN" sz="2000" dirty="0" smtClean="0"/>
              <a:t>Selecting reference and experimental populations</a:t>
            </a:r>
          </a:p>
          <a:p>
            <a:endParaRPr lang="en-IN" sz="2000" dirty="0" smtClean="0"/>
          </a:p>
          <a:p>
            <a:r>
              <a:rPr lang="en-IN" sz="2000" dirty="0" smtClean="0"/>
              <a:t>Randomization</a:t>
            </a:r>
          </a:p>
          <a:p>
            <a:endParaRPr lang="en-IN" sz="2000" dirty="0" smtClean="0"/>
          </a:p>
          <a:p>
            <a:r>
              <a:rPr lang="en-IN" sz="2000" dirty="0" smtClean="0"/>
              <a:t>Intervention</a:t>
            </a:r>
          </a:p>
          <a:p>
            <a:endParaRPr lang="en-IN" sz="2000" dirty="0" smtClean="0"/>
          </a:p>
          <a:p>
            <a:r>
              <a:rPr lang="en-IN" sz="2000" dirty="0" smtClean="0"/>
              <a:t>Follow up</a:t>
            </a:r>
          </a:p>
          <a:p>
            <a:endParaRPr lang="en-IN" sz="2000" dirty="0" smtClean="0"/>
          </a:p>
          <a:p>
            <a:r>
              <a:rPr lang="en-IN" sz="2000" dirty="0" smtClean="0"/>
              <a:t>Assessment</a:t>
            </a:r>
          </a:p>
          <a:p>
            <a:endParaRPr lang="en-IN"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153400" cy="533400"/>
          </a:xfrm>
        </p:spPr>
        <p:txBody>
          <a:bodyPr/>
          <a:lstStyle/>
          <a:p>
            <a:pPr algn="ctr"/>
            <a:r>
              <a:rPr lang="en-IN" sz="2000" b="1" dirty="0" smtClean="0"/>
              <a:t>GENERAL PLAN AND PROTOCOL OF A CLINICAL TRIAL</a:t>
            </a:r>
            <a:br>
              <a:rPr lang="en-IN" sz="2000" b="1" dirty="0" smtClean="0"/>
            </a:br>
            <a:endParaRPr lang="en-IN" sz="2000" b="1" dirty="0"/>
          </a:p>
        </p:txBody>
      </p:sp>
      <p:sp>
        <p:nvSpPr>
          <p:cNvPr id="3" name="Content Placeholder 2"/>
          <p:cNvSpPr>
            <a:spLocks noGrp="1"/>
          </p:cNvSpPr>
          <p:nvPr>
            <p:ph idx="1"/>
          </p:nvPr>
        </p:nvSpPr>
        <p:spPr>
          <a:xfrm>
            <a:off x="1173163" y="1371600"/>
            <a:ext cx="7772400" cy="4724400"/>
          </a:xfrm>
        </p:spPr>
        <p:txBody>
          <a:bodyPr/>
          <a:lstStyle/>
          <a:p>
            <a:r>
              <a:rPr lang="en-IN" sz="2000" dirty="0" smtClean="0"/>
              <a:t>The plan of a clinical trial is formally stated in a “</a:t>
            </a:r>
            <a:r>
              <a:rPr lang="en-IN" sz="2000" i="1" dirty="0" smtClean="0">
                <a:solidFill>
                  <a:srgbClr val="C00000"/>
                </a:solidFill>
              </a:rPr>
              <a:t>protocol</a:t>
            </a:r>
            <a:r>
              <a:rPr lang="en-IN" sz="2000" dirty="0" smtClean="0"/>
              <a:t>”</a:t>
            </a:r>
          </a:p>
          <a:p>
            <a:endParaRPr lang="en-IN" sz="2000" dirty="0" smtClean="0"/>
          </a:p>
          <a:p>
            <a:r>
              <a:rPr lang="en-IN" sz="2000" dirty="0" smtClean="0"/>
              <a:t>It contains the objectives and the specific procedures to be used in the trial.</a:t>
            </a:r>
          </a:p>
          <a:p>
            <a:pPr>
              <a:buNone/>
            </a:pPr>
            <a:endParaRPr lang="en-IN" sz="2000" dirty="0" smtClean="0"/>
          </a:p>
          <a:p>
            <a:r>
              <a:rPr lang="en-IN" sz="2000" dirty="0" smtClean="0"/>
              <a:t>It should be written before the start of the trial</a:t>
            </a:r>
          </a:p>
          <a:p>
            <a:pPr>
              <a:buNone/>
            </a:pPr>
            <a:endParaRPr lang="en-IN" sz="2000" dirty="0" smtClean="0"/>
          </a:p>
          <a:p>
            <a:r>
              <a:rPr lang="en-IN" sz="2000" dirty="0" smtClean="0"/>
              <a:t>Contain information as the methods for selecting and then allocating the study groups, details on performance of any laboratory tests or administration of drugs</a:t>
            </a:r>
          </a:p>
          <a:p>
            <a:pPr>
              <a:buNone/>
            </a:pPr>
            <a:endParaRPr lang="en-IN" sz="2000" dirty="0" smtClean="0"/>
          </a:p>
          <a:p>
            <a:r>
              <a:rPr lang="en-IN" sz="2000" dirty="0" smtClean="0"/>
              <a:t>Once the protocol has been written, the epidemiologist compiles the “</a:t>
            </a:r>
            <a:r>
              <a:rPr lang="en-IN" sz="2000" i="1" dirty="0" smtClean="0">
                <a:solidFill>
                  <a:srgbClr val="C00000"/>
                </a:solidFill>
              </a:rPr>
              <a:t>manual of operations</a:t>
            </a:r>
            <a:r>
              <a:rPr lang="en-IN" sz="2000" dirty="0" smtClean="0"/>
              <a:t>”.</a:t>
            </a:r>
          </a:p>
          <a:p>
            <a:endParaRPr lang="en-IN"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8305800" cy="990600"/>
          </a:xfrm>
        </p:spPr>
        <p:txBody>
          <a:bodyPr/>
          <a:lstStyle/>
          <a:p>
            <a:pPr algn="ctr"/>
            <a:r>
              <a:rPr lang="en-US" sz="2000" b="1" dirty="0" smtClean="0"/>
              <a:t>GENERAL OUTLINE OF A PROTOCOL FOR CLINICAL TRIAL</a:t>
            </a:r>
            <a:endParaRPr lang="en-IN" sz="2000" b="1" dirty="0"/>
          </a:p>
        </p:txBody>
      </p:sp>
      <p:sp>
        <p:nvSpPr>
          <p:cNvPr id="3" name="Content Placeholder 2"/>
          <p:cNvSpPr>
            <a:spLocks noGrp="1"/>
          </p:cNvSpPr>
          <p:nvPr>
            <p:ph idx="1"/>
          </p:nvPr>
        </p:nvSpPr>
        <p:spPr>
          <a:xfrm>
            <a:off x="990600" y="1524000"/>
            <a:ext cx="7954963" cy="4953000"/>
          </a:xfrm>
        </p:spPr>
        <p:txBody>
          <a:bodyPr/>
          <a:lstStyle/>
          <a:p>
            <a:pPr lvl="0"/>
            <a:r>
              <a:rPr lang="en-IN" sz="2000" dirty="0" smtClean="0"/>
              <a:t>Rationale and background of the study</a:t>
            </a:r>
          </a:p>
          <a:p>
            <a:pPr lvl="0">
              <a:buNone/>
            </a:pPr>
            <a:endParaRPr lang="en-IN" sz="2000" dirty="0" smtClean="0"/>
          </a:p>
          <a:p>
            <a:pPr lvl="0"/>
            <a:r>
              <a:rPr lang="en-IN" sz="2000" dirty="0" smtClean="0"/>
              <a:t>Specific objectives for the study</a:t>
            </a:r>
          </a:p>
          <a:p>
            <a:pPr lvl="0">
              <a:buNone/>
            </a:pPr>
            <a:endParaRPr lang="en-IN" sz="2000" dirty="0" smtClean="0"/>
          </a:p>
          <a:p>
            <a:pPr lvl="0"/>
            <a:r>
              <a:rPr lang="en-IN" sz="2000" dirty="0" smtClean="0"/>
              <a:t>Concise statement of the study design (masking, randomization schemes, types and duration of treatments, number of patients)</a:t>
            </a:r>
          </a:p>
          <a:p>
            <a:pPr lvl="0"/>
            <a:endParaRPr lang="en-IN" sz="2000" dirty="0" smtClean="0"/>
          </a:p>
          <a:p>
            <a:pPr lvl="0"/>
            <a:r>
              <a:rPr lang="en-IN" sz="2000" dirty="0" smtClean="0"/>
              <a:t>Criteria for including or excluding patients</a:t>
            </a:r>
          </a:p>
          <a:p>
            <a:pPr lvl="0">
              <a:buNone/>
            </a:pPr>
            <a:endParaRPr lang="en-IN" sz="2000" dirty="0" smtClean="0"/>
          </a:p>
          <a:p>
            <a:pPr lvl="0"/>
            <a:r>
              <a:rPr lang="en-IN" sz="2000" dirty="0" smtClean="0"/>
              <a:t>Outline of treatment procedures</a:t>
            </a:r>
          </a:p>
          <a:p>
            <a:pPr lvl="0">
              <a:buNone/>
            </a:pPr>
            <a:endParaRPr lang="en-IN"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152400"/>
            <a:ext cx="7772400" cy="228600"/>
          </a:xfrm>
        </p:spPr>
        <p:txBody>
          <a:bodyPr/>
          <a:lstStyle/>
          <a:p>
            <a:endParaRPr lang="en-IN" dirty="0"/>
          </a:p>
        </p:txBody>
      </p:sp>
      <p:sp>
        <p:nvSpPr>
          <p:cNvPr id="3" name="Content Placeholder 2"/>
          <p:cNvSpPr>
            <a:spLocks noGrp="1"/>
          </p:cNvSpPr>
          <p:nvPr>
            <p:ph idx="1"/>
          </p:nvPr>
        </p:nvSpPr>
        <p:spPr>
          <a:xfrm>
            <a:off x="1173163" y="1066800"/>
            <a:ext cx="7772400" cy="5029200"/>
          </a:xfrm>
        </p:spPr>
        <p:txBody>
          <a:bodyPr/>
          <a:lstStyle/>
          <a:p>
            <a:pPr lvl="0">
              <a:buNone/>
            </a:pPr>
            <a:endParaRPr lang="en-IN" sz="2000" dirty="0" smtClean="0"/>
          </a:p>
          <a:p>
            <a:pPr lvl="0"/>
            <a:r>
              <a:rPr lang="en-IN" sz="2000" dirty="0" smtClean="0"/>
              <a:t>Definition of all clinical, laboratory and other methods</a:t>
            </a:r>
          </a:p>
          <a:p>
            <a:pPr lvl="0">
              <a:buNone/>
            </a:pPr>
            <a:endParaRPr lang="en-IN" sz="2000" dirty="0" smtClean="0"/>
          </a:p>
          <a:p>
            <a:pPr lvl="0"/>
            <a:r>
              <a:rPr lang="en-IN" sz="2000" dirty="0" smtClean="0"/>
              <a:t>Methods of assuring integrity of the data</a:t>
            </a:r>
          </a:p>
          <a:p>
            <a:pPr lvl="0">
              <a:buNone/>
            </a:pPr>
            <a:endParaRPr lang="en-IN" sz="2000" dirty="0" smtClean="0"/>
          </a:p>
          <a:p>
            <a:r>
              <a:rPr lang="en-IN" sz="2000" dirty="0" smtClean="0"/>
              <a:t>Major and minor outcomes</a:t>
            </a:r>
          </a:p>
          <a:p>
            <a:pPr lvl="0">
              <a:buNone/>
            </a:pPr>
            <a:endParaRPr lang="en-IN" sz="2000" dirty="0" smtClean="0"/>
          </a:p>
          <a:p>
            <a:pPr lvl="0"/>
            <a:r>
              <a:rPr lang="en-IN" sz="2000" dirty="0" smtClean="0"/>
              <a:t>Provisions for observing and recording side-effects</a:t>
            </a:r>
          </a:p>
          <a:p>
            <a:pPr lvl="0"/>
            <a:endParaRPr lang="en-IN" sz="2000" dirty="0" smtClean="0"/>
          </a:p>
          <a:p>
            <a:pPr lvl="0"/>
            <a:r>
              <a:rPr lang="en-IN" sz="2000" dirty="0" smtClean="0"/>
              <a:t>Procedures for handling problem cases</a:t>
            </a:r>
          </a:p>
          <a:p>
            <a:pPr lvl="0"/>
            <a:endParaRPr lang="en-IN" sz="2000" dirty="0" smtClean="0"/>
          </a:p>
          <a:p>
            <a:pPr lvl="0"/>
            <a:r>
              <a:rPr lang="en-IN" sz="2000" dirty="0" smtClean="0"/>
              <a:t>Procedures for obtaining informed consent forms from the concerned subjects</a:t>
            </a:r>
          </a:p>
          <a:p>
            <a:pPr lvl="0"/>
            <a:endParaRPr lang="en-IN" sz="2000" dirty="0" smtClean="0"/>
          </a:p>
          <a:p>
            <a:endParaRPr lang="en-IN"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lvl="0"/>
            <a:r>
              <a:rPr lang="en-IN" sz="2000" dirty="0" smtClean="0"/>
              <a:t>Procedures for periodic review of the trial</a:t>
            </a:r>
          </a:p>
          <a:p>
            <a:pPr lvl="0"/>
            <a:endParaRPr lang="en-IN" sz="2000" dirty="0" smtClean="0"/>
          </a:p>
          <a:p>
            <a:pPr lvl="0"/>
            <a:r>
              <a:rPr lang="en-IN" sz="2000" dirty="0" smtClean="0"/>
              <a:t>Procedures for termination of the trial</a:t>
            </a:r>
          </a:p>
          <a:p>
            <a:pPr lvl="0"/>
            <a:endParaRPr lang="en-IN" sz="2000" dirty="0" smtClean="0"/>
          </a:p>
          <a:p>
            <a:pPr lvl="0"/>
            <a:r>
              <a:rPr lang="en-IN" sz="2000" dirty="0" smtClean="0"/>
              <a:t>Procedures for analysing results</a:t>
            </a:r>
          </a:p>
          <a:p>
            <a:pPr lvl="0"/>
            <a:endParaRPr lang="en-IN" sz="2000" dirty="0" smtClean="0"/>
          </a:p>
          <a:p>
            <a:pPr lvl="0"/>
            <a:r>
              <a:rPr lang="en-IN" sz="2000" dirty="0" smtClean="0"/>
              <a:t>Procedures for communicating results of trial to study subjects and other interested persons</a:t>
            </a:r>
          </a:p>
          <a:p>
            <a:pPr lvl="0">
              <a:buNone/>
            </a:pPr>
            <a:endParaRPr lang="en-IN" sz="2000" dirty="0" smtClean="0"/>
          </a:p>
          <a:p>
            <a:pPr lvl="0"/>
            <a:r>
              <a:rPr lang="en-IN" sz="2000" dirty="0" smtClean="0"/>
              <a:t>Appendices: Forms</a:t>
            </a:r>
          </a:p>
          <a:p>
            <a:endParaRPr lang="en-IN"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152400"/>
            <a:ext cx="7772400" cy="762000"/>
          </a:xfrm>
        </p:spPr>
        <p:txBody>
          <a:bodyPr/>
          <a:lstStyle/>
          <a:p>
            <a:pPr algn="ctr"/>
            <a:r>
              <a:rPr lang="en-US" sz="2000" b="1" dirty="0" smtClean="0"/>
              <a:t>STUDY POPULATION AND RECRUITMENT OF PARTICIPANTS</a:t>
            </a:r>
            <a:endParaRPr lang="en-IN" sz="2000" b="1" dirty="0"/>
          </a:p>
        </p:txBody>
      </p:sp>
      <p:sp>
        <p:nvSpPr>
          <p:cNvPr id="4" name="Rectangle 3"/>
          <p:cNvSpPr/>
          <p:nvPr/>
        </p:nvSpPr>
        <p:spPr bwMode="auto">
          <a:xfrm>
            <a:off x="1066800" y="1066800"/>
            <a:ext cx="7848600" cy="5334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dirty="0" smtClean="0">
              <a:ln>
                <a:noFill/>
              </a:ln>
              <a:effectLst/>
              <a:latin typeface="Times New Roman" pitchFamily="18" charset="0"/>
              <a:ea typeface="新細明體" pitchFamily="18" charset="-120"/>
            </a:endParaRPr>
          </a:p>
        </p:txBody>
      </p:sp>
      <p:sp>
        <p:nvSpPr>
          <p:cNvPr id="5" name="Rounded Rectangle 4"/>
          <p:cNvSpPr/>
          <p:nvPr/>
        </p:nvSpPr>
        <p:spPr bwMode="auto">
          <a:xfrm>
            <a:off x="2895600" y="1295400"/>
            <a:ext cx="4343400" cy="533400"/>
          </a:xfrm>
          <a:prstGeom prst="roundRect">
            <a:avLst/>
          </a:prstGeom>
          <a:solidFill>
            <a:schemeClr val="accent6">
              <a:lumMod val="40000"/>
              <a:lumOff val="6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b="1" i="0" u="none" strike="noStrike" cap="none" normalizeH="0" baseline="0" dirty="0" smtClean="0">
                <a:ln>
                  <a:noFill/>
                </a:ln>
                <a:solidFill>
                  <a:schemeClr val="tx1"/>
                </a:solidFill>
                <a:effectLst/>
                <a:latin typeface="Times New Roman" pitchFamily="18" charset="0"/>
                <a:ea typeface="新細明體" pitchFamily="18" charset="-120"/>
              </a:rPr>
              <a:t>POPULATION AT LARGE</a:t>
            </a:r>
            <a:endParaRPr kumimoji="1" lang="en-IN" b="1"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6" name="Rounded Rectangle 5"/>
          <p:cNvSpPr/>
          <p:nvPr/>
        </p:nvSpPr>
        <p:spPr bwMode="auto">
          <a:xfrm>
            <a:off x="3276600" y="2667000"/>
            <a:ext cx="3810000" cy="533400"/>
          </a:xfrm>
          <a:prstGeom prst="roundRect">
            <a:avLst/>
          </a:prstGeom>
          <a:solidFill>
            <a:schemeClr val="accent6">
              <a:lumMod val="40000"/>
              <a:lumOff val="6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b="1" i="0" u="none" strike="noStrike" cap="none" normalizeH="0" baseline="0" dirty="0" smtClean="0">
                <a:ln>
                  <a:noFill/>
                </a:ln>
                <a:solidFill>
                  <a:schemeClr val="tx1"/>
                </a:solidFill>
                <a:effectLst/>
                <a:latin typeface="Times New Roman" pitchFamily="18" charset="0"/>
                <a:ea typeface="新細明體" pitchFamily="18" charset="-120"/>
              </a:rPr>
              <a:t>POPULATION WITH CONDITION</a:t>
            </a:r>
            <a:endParaRPr kumimoji="1" lang="en-IN" b="1"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7" name="Rounded Rectangle 6"/>
          <p:cNvSpPr/>
          <p:nvPr/>
        </p:nvSpPr>
        <p:spPr bwMode="auto">
          <a:xfrm>
            <a:off x="3733800" y="3962400"/>
            <a:ext cx="2819400" cy="533400"/>
          </a:xfrm>
          <a:prstGeom prst="roundRect">
            <a:avLst/>
          </a:prstGeom>
          <a:solidFill>
            <a:schemeClr val="accent6">
              <a:lumMod val="40000"/>
              <a:lumOff val="6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b="1" i="0" u="none" strike="noStrike" cap="none" normalizeH="0" baseline="0" dirty="0" smtClean="0">
                <a:ln>
                  <a:noFill/>
                </a:ln>
                <a:solidFill>
                  <a:schemeClr val="tx1"/>
                </a:solidFill>
                <a:effectLst/>
                <a:latin typeface="Times New Roman" pitchFamily="18" charset="0"/>
                <a:ea typeface="新細明體" pitchFamily="18" charset="-120"/>
              </a:rPr>
              <a:t>STUDY POPULATION</a:t>
            </a:r>
            <a:endParaRPr kumimoji="1" lang="en-IN" b="1"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8" name="Rounded Rectangle 7"/>
          <p:cNvSpPr/>
          <p:nvPr/>
        </p:nvSpPr>
        <p:spPr bwMode="auto">
          <a:xfrm>
            <a:off x="4038600" y="5410200"/>
            <a:ext cx="2209800" cy="457200"/>
          </a:xfrm>
          <a:prstGeom prst="roundRect">
            <a:avLst/>
          </a:prstGeom>
          <a:solidFill>
            <a:schemeClr val="accent6">
              <a:lumMod val="40000"/>
              <a:lumOff val="6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b="1" i="0" u="none" strike="noStrike" cap="none" normalizeH="0" baseline="0" dirty="0" smtClean="0">
                <a:ln>
                  <a:noFill/>
                </a:ln>
                <a:solidFill>
                  <a:schemeClr val="tx1"/>
                </a:solidFill>
                <a:effectLst/>
                <a:latin typeface="Times New Roman" pitchFamily="18" charset="0"/>
                <a:ea typeface="新細明體" pitchFamily="18" charset="-120"/>
              </a:rPr>
              <a:t>STUDY SAMPLE</a:t>
            </a:r>
            <a:endParaRPr kumimoji="1" lang="en-IN" b="1"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9" name="Rectangle 8"/>
          <p:cNvSpPr/>
          <p:nvPr/>
        </p:nvSpPr>
        <p:spPr bwMode="auto">
          <a:xfrm>
            <a:off x="1219200" y="1981200"/>
            <a:ext cx="1447800" cy="838200"/>
          </a:xfrm>
          <a:prstGeom prst="rect">
            <a:avLst/>
          </a:prstGeom>
          <a:solidFill>
            <a:schemeClr val="bg1">
              <a:lumMod val="85000"/>
            </a:schemeClr>
          </a:solidFill>
          <a:ln w="9525" cap="flat" cmpd="sng" algn="ctr">
            <a:noFill/>
            <a:prstDash val="solid"/>
            <a:miter lim="800000"/>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Population</a:t>
            </a: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without </a:t>
            </a: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condition</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0" name="Rectangle 9"/>
          <p:cNvSpPr/>
          <p:nvPr/>
        </p:nvSpPr>
        <p:spPr bwMode="auto">
          <a:xfrm>
            <a:off x="1219200" y="3429000"/>
            <a:ext cx="1600200" cy="685800"/>
          </a:xfrm>
          <a:prstGeom prst="rect">
            <a:avLst/>
          </a:prstGeom>
          <a:solidFill>
            <a:schemeClr val="bg1">
              <a:lumMod val="85000"/>
            </a:schemeClr>
          </a:solidFill>
          <a:ln w="9525" cap="flat" cmpd="sng" algn="ctr">
            <a:noFill/>
            <a:prstDash val="solid"/>
            <a:miter lim="800000"/>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With condition </a:t>
            </a:r>
          </a:p>
          <a:p>
            <a:pPr marL="0" marR="0" indent="0" algn="ctr" defTabSz="914400" rtl="0" eaLnBrk="1" fontAlgn="base" latinLnBrk="0" hangingPunct="1">
              <a:lnSpc>
                <a:spcPct val="100000"/>
              </a:lnSpc>
              <a:spcBef>
                <a:spcPct val="0"/>
              </a:spcBef>
              <a:spcAft>
                <a:spcPct val="0"/>
              </a:spcAft>
              <a:buClrTx/>
              <a:buSzTx/>
              <a:buFontTx/>
              <a:buNone/>
              <a:tabLst/>
            </a:pPr>
            <a:r>
              <a:rPr kumimoji="1" lang="en-US" dirty="0" smtClean="0">
                <a:latin typeface="Times New Roman" pitchFamily="18" charset="0"/>
                <a:ea typeface="新細明體" pitchFamily="18" charset="-120"/>
              </a:rPr>
              <a:t>b</a:t>
            </a: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ut ineligible</a:t>
            </a:r>
            <a:endParaRPr kumimoji="1" lang="en-IN"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1" name="Rectangle 10"/>
          <p:cNvSpPr/>
          <p:nvPr/>
        </p:nvSpPr>
        <p:spPr bwMode="auto">
          <a:xfrm>
            <a:off x="1219200" y="4876800"/>
            <a:ext cx="1295400" cy="609600"/>
          </a:xfrm>
          <a:prstGeom prst="rect">
            <a:avLst/>
          </a:prstGeom>
          <a:solidFill>
            <a:schemeClr val="bg1">
              <a:lumMod val="85000"/>
            </a:schemeClr>
          </a:solidFill>
          <a:ln w="9525" cap="flat" cmpd="sng" algn="ctr">
            <a:noFill/>
            <a:prstDash val="solid"/>
            <a:miter lim="800000"/>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Eligible but </a:t>
            </a:r>
          </a:p>
          <a:p>
            <a:pPr marL="0" marR="0" indent="0" algn="l"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not enrolled</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2" name="Rectangle 11"/>
          <p:cNvSpPr/>
          <p:nvPr/>
        </p:nvSpPr>
        <p:spPr bwMode="auto">
          <a:xfrm>
            <a:off x="7543800" y="1981200"/>
            <a:ext cx="1219200" cy="685800"/>
          </a:xfrm>
          <a:prstGeom prst="rect">
            <a:avLst/>
          </a:prstGeom>
          <a:solidFill>
            <a:schemeClr val="bg1">
              <a:lumMod val="95000"/>
            </a:schemeClr>
          </a:solidFill>
          <a:ln w="9525" cap="flat" cmpd="sng" algn="ctr">
            <a:noFill/>
            <a:prstDash val="solid"/>
            <a:miter lim="800000"/>
            <a:headEnd type="none" w="med" len="med"/>
            <a:tailEnd type="none" w="med" len="med"/>
          </a:ln>
          <a:effectLst>
            <a:outerShdw blurRad="50800" dist="38100" dir="13500000" algn="b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Definition </a:t>
            </a:r>
          </a:p>
          <a:p>
            <a:pPr marL="0" marR="0" indent="0" algn="l" defTabSz="914400" rtl="0" eaLnBrk="1" fontAlgn="base" latinLnBrk="0" hangingPunct="1">
              <a:lnSpc>
                <a:spcPct val="100000"/>
              </a:lnSpc>
              <a:spcBef>
                <a:spcPct val="0"/>
              </a:spcBef>
              <a:spcAft>
                <a:spcPct val="0"/>
              </a:spcAft>
              <a:buClrTx/>
              <a:buSzTx/>
              <a:buFontTx/>
              <a:buNone/>
              <a:tabLst/>
            </a:pP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of condition</a:t>
            </a:r>
            <a:endParaRPr kumimoji="1" lang="en-IN"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3" name="Rectangle 12"/>
          <p:cNvSpPr/>
          <p:nvPr/>
        </p:nvSpPr>
        <p:spPr bwMode="auto">
          <a:xfrm>
            <a:off x="7391400" y="3352800"/>
            <a:ext cx="1371600" cy="609600"/>
          </a:xfrm>
          <a:prstGeom prst="rect">
            <a:avLst/>
          </a:prstGeom>
          <a:solidFill>
            <a:schemeClr val="bg1">
              <a:lumMod val="95000"/>
            </a:schemeClr>
          </a:solidFill>
          <a:ln w="9525" cap="flat" cmpd="sng" algn="ctr">
            <a:noFill/>
            <a:prstDash val="solid"/>
            <a:miter lim="800000"/>
            <a:headEnd type="none" w="med" len="med"/>
            <a:tailEnd type="none" w="med" len="med"/>
          </a:ln>
          <a:effectLst>
            <a:outerShdw blurRad="50800" dist="38100" dir="10800000" algn="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Entry criteria</a:t>
            </a:r>
            <a:endParaRPr kumimoji="1" lang="en-IN"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4" name="Rectangle 13"/>
          <p:cNvSpPr/>
          <p:nvPr/>
        </p:nvSpPr>
        <p:spPr bwMode="auto">
          <a:xfrm>
            <a:off x="7467600" y="4724400"/>
            <a:ext cx="1295400" cy="609600"/>
          </a:xfrm>
          <a:prstGeom prst="rect">
            <a:avLst/>
          </a:prstGeom>
          <a:solidFill>
            <a:schemeClr val="bg1">
              <a:lumMod val="95000"/>
            </a:schemeClr>
          </a:solidFill>
          <a:ln w="9525" cap="flat" cmpd="sng" algn="ctr">
            <a:noFill/>
            <a:prstDash val="solid"/>
            <a:miter lim="800000"/>
            <a:headEnd type="none" w="med" len="med"/>
            <a:tailEnd type="none" w="med" len="med"/>
          </a:ln>
          <a:effectLst>
            <a:outerShdw blurRad="50800" dist="38100" dir="13500000" algn="b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Enrolment</a:t>
            </a:r>
            <a:endParaRPr kumimoji="1" lang="en-IN"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5" name="Down Arrow 14"/>
          <p:cNvSpPr/>
          <p:nvPr/>
        </p:nvSpPr>
        <p:spPr bwMode="auto">
          <a:xfrm>
            <a:off x="4876800" y="1828800"/>
            <a:ext cx="332232" cy="838200"/>
          </a:xfrm>
          <a:prstGeom prst="downArrow">
            <a:avLst/>
          </a:prstGeom>
          <a:solidFill>
            <a:schemeClr val="accent5">
              <a:lumMod val="5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sp>
        <p:nvSpPr>
          <p:cNvPr id="16" name="Down Arrow 15"/>
          <p:cNvSpPr/>
          <p:nvPr/>
        </p:nvSpPr>
        <p:spPr bwMode="auto">
          <a:xfrm>
            <a:off x="4876800" y="3200400"/>
            <a:ext cx="304800" cy="762000"/>
          </a:xfrm>
          <a:prstGeom prst="downArrow">
            <a:avLst/>
          </a:prstGeom>
          <a:solidFill>
            <a:schemeClr val="accent5">
              <a:lumMod val="5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sp>
        <p:nvSpPr>
          <p:cNvPr id="17" name="Down Arrow 16"/>
          <p:cNvSpPr/>
          <p:nvPr/>
        </p:nvSpPr>
        <p:spPr bwMode="auto">
          <a:xfrm>
            <a:off x="4876800" y="4495800"/>
            <a:ext cx="304800" cy="914400"/>
          </a:xfrm>
          <a:prstGeom prst="downArrow">
            <a:avLst/>
          </a:prstGeom>
          <a:solidFill>
            <a:schemeClr val="accent5">
              <a:lumMod val="5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cxnSp>
        <p:nvCxnSpPr>
          <p:cNvPr id="19" name="Straight Arrow Connector 18"/>
          <p:cNvCxnSpPr/>
          <p:nvPr/>
        </p:nvCxnSpPr>
        <p:spPr bwMode="auto">
          <a:xfrm flipH="1">
            <a:off x="2743200" y="2209800"/>
            <a:ext cx="22098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21" name="Straight Arrow Connector 20"/>
          <p:cNvCxnSpPr/>
          <p:nvPr/>
        </p:nvCxnSpPr>
        <p:spPr bwMode="auto">
          <a:xfrm flipH="1">
            <a:off x="2819400" y="3505200"/>
            <a:ext cx="21336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26" name="Straight Arrow Connector 25"/>
          <p:cNvCxnSpPr/>
          <p:nvPr/>
        </p:nvCxnSpPr>
        <p:spPr bwMode="auto">
          <a:xfrm flipH="1">
            <a:off x="2514600" y="4953000"/>
            <a:ext cx="24384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sp>
        <p:nvSpPr>
          <p:cNvPr id="27" name="Left Arrow 26"/>
          <p:cNvSpPr/>
          <p:nvPr/>
        </p:nvSpPr>
        <p:spPr bwMode="auto">
          <a:xfrm>
            <a:off x="5105400" y="2209800"/>
            <a:ext cx="2362200" cy="228600"/>
          </a:xfrm>
          <a:prstGeom prst="leftArrow">
            <a:avLst/>
          </a:prstGeom>
          <a:solidFill>
            <a:schemeClr val="accent3">
              <a:lumMod val="85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sp>
        <p:nvSpPr>
          <p:cNvPr id="28" name="Left Arrow 27"/>
          <p:cNvSpPr/>
          <p:nvPr/>
        </p:nvSpPr>
        <p:spPr bwMode="auto">
          <a:xfrm>
            <a:off x="5105400" y="3505200"/>
            <a:ext cx="2209800" cy="228600"/>
          </a:xfrm>
          <a:prstGeom prst="leftArrow">
            <a:avLst/>
          </a:prstGeom>
          <a:solidFill>
            <a:schemeClr val="accent3">
              <a:lumMod val="85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sp>
        <p:nvSpPr>
          <p:cNvPr id="29" name="Left Arrow 28"/>
          <p:cNvSpPr/>
          <p:nvPr/>
        </p:nvSpPr>
        <p:spPr bwMode="auto">
          <a:xfrm>
            <a:off x="5105400" y="5029200"/>
            <a:ext cx="2286000" cy="256032"/>
          </a:xfrm>
          <a:prstGeom prst="leftArrow">
            <a:avLst/>
          </a:prstGeom>
          <a:solidFill>
            <a:schemeClr val="accent3">
              <a:lumMod val="85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1+#ppt_w/2"/>
                                          </p:val>
                                        </p:tav>
                                        <p:tav tm="100000">
                                          <p:val>
                                            <p:strVal val="#ppt_x"/>
                                          </p:val>
                                        </p:tav>
                                      </p:tavLst>
                                    </p:anim>
                                    <p:anim calcmode="lin" valueType="num">
                                      <p:cBhvr additive="base">
                                        <p:cTn id="22" dur="5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1+#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1+#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500" fill="hold"/>
                                        <p:tgtEl>
                                          <p:spTgt spid="7"/>
                                        </p:tgtEl>
                                        <p:attrNameLst>
                                          <p:attrName>ppt_x</p:attrName>
                                        </p:attrNameLst>
                                      </p:cBhvr>
                                      <p:tavLst>
                                        <p:tav tm="0">
                                          <p:val>
                                            <p:strVal val="#ppt_x"/>
                                          </p:val>
                                        </p:tav>
                                        <p:tav tm="100000">
                                          <p:val>
                                            <p:strVal val="#ppt_x"/>
                                          </p:val>
                                        </p:tav>
                                      </p:tavLst>
                                    </p:anim>
                                    <p:anim calcmode="lin" valueType="num">
                                      <p:cBhvr additive="base">
                                        <p:cTn id="6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1+#ppt_w/2"/>
                                          </p:val>
                                        </p:tav>
                                        <p:tav tm="100000">
                                          <p:val>
                                            <p:strVal val="#ppt_x"/>
                                          </p:val>
                                        </p:tav>
                                      </p:tavLst>
                                    </p:anim>
                                    <p:anim calcmode="lin" valueType="num">
                                      <p:cBhvr additive="base">
                                        <p:cTn id="74" dur="500" fill="hold"/>
                                        <p:tgtEl>
                                          <p:spTgt spid="17"/>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1+#ppt_w/2"/>
                                          </p:val>
                                        </p:tav>
                                        <p:tav tm="100000">
                                          <p:val>
                                            <p:strVal val="#ppt_x"/>
                                          </p:val>
                                        </p:tav>
                                      </p:tavLst>
                                    </p:anim>
                                    <p:anim calcmode="lin" valueType="num">
                                      <p:cBhvr additive="base">
                                        <p:cTn id="78" dur="500" fill="hold"/>
                                        <p:tgtEl>
                                          <p:spTgt spid="26"/>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1+#ppt_w/2"/>
                                          </p:val>
                                        </p:tav>
                                        <p:tav tm="100000">
                                          <p:val>
                                            <p:strVal val="#ppt_x"/>
                                          </p:val>
                                        </p:tav>
                                      </p:tavLst>
                                    </p:anim>
                                    <p:anim calcmode="lin" valueType="num">
                                      <p:cBhvr additive="base">
                                        <p:cTn id="8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8"/>
                                        </p:tgtEl>
                                        <p:attrNameLst>
                                          <p:attrName>style.visibility</p:attrName>
                                        </p:attrNameLst>
                                      </p:cBhvr>
                                      <p:to>
                                        <p:strVal val="visible"/>
                                      </p:to>
                                    </p:set>
                                    <p:anim calcmode="lin" valueType="num">
                                      <p:cBhvr additive="base">
                                        <p:cTn id="87" dur="500" fill="hold"/>
                                        <p:tgtEl>
                                          <p:spTgt spid="8"/>
                                        </p:tgtEl>
                                        <p:attrNameLst>
                                          <p:attrName>ppt_x</p:attrName>
                                        </p:attrNameLst>
                                      </p:cBhvr>
                                      <p:tavLst>
                                        <p:tav tm="0">
                                          <p:val>
                                            <p:strVal val="#ppt_x"/>
                                          </p:val>
                                        </p:tav>
                                        <p:tav tm="100000">
                                          <p:val>
                                            <p:strVal val="#ppt_x"/>
                                          </p:val>
                                        </p:tav>
                                      </p:tavLst>
                                    </p:anim>
                                    <p:anim calcmode="lin" valueType="num">
                                      <p:cBhvr additive="base">
                                        <p:cTn id="8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animBg="1"/>
      <p:bldP spid="17" grpId="0" animBg="1"/>
      <p:bldP spid="27" grpId="0"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228600"/>
            <a:ext cx="7772400" cy="990600"/>
          </a:xfrm>
        </p:spPr>
        <p:txBody>
          <a:bodyPr/>
          <a:lstStyle/>
          <a:p>
            <a:r>
              <a:rPr lang="en-IN" sz="2400" dirty="0" smtClean="0"/>
              <a:t/>
            </a:r>
            <a:br>
              <a:rPr lang="en-IN" sz="2400" dirty="0" smtClean="0"/>
            </a:br>
            <a:r>
              <a:rPr lang="en-IN" sz="2400" b="1" dirty="0" smtClean="0"/>
              <a:t>FRAMEWORK:</a:t>
            </a:r>
            <a:r>
              <a:rPr lang="en-IN" dirty="0" smtClean="0"/>
              <a:t/>
            </a:r>
            <a:br>
              <a:rPr lang="en-IN" dirty="0" smtClean="0"/>
            </a:br>
            <a:endParaRPr lang="en-IN" dirty="0"/>
          </a:p>
        </p:txBody>
      </p:sp>
      <p:sp>
        <p:nvSpPr>
          <p:cNvPr id="3" name="Content Placeholder 2"/>
          <p:cNvSpPr>
            <a:spLocks noGrp="1"/>
          </p:cNvSpPr>
          <p:nvPr>
            <p:ph idx="1"/>
          </p:nvPr>
        </p:nvSpPr>
        <p:spPr>
          <a:xfrm>
            <a:off x="1173163" y="1143000"/>
            <a:ext cx="7772400" cy="5486400"/>
          </a:xfrm>
        </p:spPr>
        <p:txBody>
          <a:bodyPr/>
          <a:lstStyle/>
          <a:p>
            <a:pPr lvl="0"/>
            <a:r>
              <a:rPr lang="en-IN" sz="1800" dirty="0" smtClean="0"/>
              <a:t>Introduction </a:t>
            </a:r>
          </a:p>
          <a:p>
            <a:pPr lvl="0"/>
            <a:r>
              <a:rPr lang="en-IN" sz="1800" dirty="0" smtClean="0"/>
              <a:t>Types of experimental studies</a:t>
            </a:r>
          </a:p>
          <a:p>
            <a:pPr lvl="0"/>
            <a:r>
              <a:rPr lang="en-IN" sz="1800" dirty="0" smtClean="0"/>
              <a:t>Randomized control trial</a:t>
            </a:r>
          </a:p>
          <a:p>
            <a:pPr lvl="1"/>
            <a:r>
              <a:rPr lang="en-IN" sz="1400" dirty="0" smtClean="0"/>
              <a:t>Types of randomized controlled trial (RCT)</a:t>
            </a:r>
          </a:p>
          <a:p>
            <a:pPr lvl="1"/>
            <a:r>
              <a:rPr lang="en-IN" sz="1400" dirty="0" smtClean="0"/>
              <a:t>Phases of clinical trial</a:t>
            </a:r>
          </a:p>
          <a:p>
            <a:pPr lvl="1"/>
            <a:r>
              <a:rPr lang="en-IN" sz="1400" dirty="0" smtClean="0"/>
              <a:t>Design and conduct of an RCT</a:t>
            </a:r>
          </a:p>
          <a:p>
            <a:pPr lvl="1"/>
            <a:r>
              <a:rPr lang="en-IN" sz="1400" dirty="0" smtClean="0"/>
              <a:t>General plan and protocol of an RCT</a:t>
            </a:r>
          </a:p>
          <a:p>
            <a:pPr lvl="1"/>
            <a:r>
              <a:rPr lang="en-IN" sz="1400" dirty="0" smtClean="0"/>
              <a:t>Study population</a:t>
            </a:r>
          </a:p>
          <a:p>
            <a:pPr lvl="1"/>
            <a:r>
              <a:rPr lang="en-IN" sz="1400" dirty="0" smtClean="0"/>
              <a:t>Randomization</a:t>
            </a:r>
          </a:p>
          <a:p>
            <a:pPr lvl="1"/>
            <a:r>
              <a:rPr lang="en-IN" sz="1400" dirty="0" smtClean="0"/>
              <a:t>Blinding</a:t>
            </a:r>
          </a:p>
          <a:p>
            <a:pPr lvl="1"/>
            <a:r>
              <a:rPr lang="en-IN" sz="1400" dirty="0" smtClean="0"/>
              <a:t>Sample size</a:t>
            </a:r>
          </a:p>
          <a:p>
            <a:pPr lvl="1"/>
            <a:r>
              <a:rPr lang="en-IN" sz="1400" dirty="0" smtClean="0"/>
              <a:t>Trial designs</a:t>
            </a:r>
          </a:p>
          <a:p>
            <a:pPr lvl="1"/>
            <a:r>
              <a:rPr lang="en-IN" sz="1400" dirty="0" smtClean="0"/>
              <a:t>Expressing results of a randomized control trial</a:t>
            </a:r>
          </a:p>
          <a:p>
            <a:pPr lvl="1"/>
            <a:r>
              <a:rPr lang="en-IN" sz="1400" dirty="0" smtClean="0"/>
              <a:t>Problems in conduct of an RCT</a:t>
            </a:r>
          </a:p>
          <a:p>
            <a:pPr lvl="1"/>
            <a:r>
              <a:rPr lang="en-IN" sz="1400" dirty="0" smtClean="0"/>
              <a:t>Reporting and interpretation</a:t>
            </a:r>
            <a:r>
              <a:rPr lang="en-IN" sz="1800" dirty="0" smtClean="0"/>
              <a:t> </a:t>
            </a:r>
          </a:p>
          <a:p>
            <a:pPr lvl="0"/>
            <a:r>
              <a:rPr lang="en-IN" sz="1800" dirty="0" smtClean="0"/>
              <a:t>Field trials</a:t>
            </a:r>
          </a:p>
          <a:p>
            <a:pPr lvl="0"/>
            <a:r>
              <a:rPr lang="en-IN" sz="1800" dirty="0" smtClean="0"/>
              <a:t>Community trials</a:t>
            </a:r>
          </a:p>
          <a:p>
            <a:pPr lvl="0"/>
            <a:r>
              <a:rPr lang="en-IN" sz="1800" dirty="0" smtClean="0"/>
              <a:t>Quasi-experimental studies</a:t>
            </a:r>
          </a:p>
          <a:p>
            <a:endParaRPr lang="en-IN"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81000"/>
            <a:ext cx="7772400" cy="685800"/>
          </a:xfrm>
        </p:spPr>
        <p:txBody>
          <a:bodyPr/>
          <a:lstStyle/>
          <a:p>
            <a:pPr algn="ctr"/>
            <a:r>
              <a:rPr lang="en-US" sz="2400" b="1" dirty="0" smtClean="0"/>
              <a:t>RANDOMIZATION</a:t>
            </a:r>
            <a:endParaRPr lang="en-IN" sz="2400" b="1" dirty="0"/>
          </a:p>
        </p:txBody>
      </p:sp>
      <p:sp>
        <p:nvSpPr>
          <p:cNvPr id="3" name="Content Placeholder 2"/>
          <p:cNvSpPr>
            <a:spLocks noGrp="1"/>
          </p:cNvSpPr>
          <p:nvPr>
            <p:ph idx="1"/>
          </p:nvPr>
        </p:nvSpPr>
        <p:spPr>
          <a:xfrm>
            <a:off x="1173163" y="1219200"/>
            <a:ext cx="7666037" cy="4876800"/>
          </a:xfrm>
        </p:spPr>
        <p:txBody>
          <a:bodyPr/>
          <a:lstStyle/>
          <a:p>
            <a:r>
              <a:rPr lang="en-IN" sz="2000" dirty="0" smtClean="0"/>
              <a:t>Randomization is of central importance in clinical trials</a:t>
            </a:r>
          </a:p>
          <a:p>
            <a:endParaRPr lang="en-IN" sz="2000" dirty="0" smtClean="0"/>
          </a:p>
          <a:p>
            <a:r>
              <a:rPr lang="en-US" sz="2000" dirty="0" smtClean="0"/>
              <a:t>Critical element of randomization- unpredictability of next assignment.</a:t>
            </a:r>
            <a:endParaRPr lang="en-IN" sz="2000" dirty="0" smtClean="0"/>
          </a:p>
          <a:p>
            <a:pPr>
              <a:buNone/>
            </a:pPr>
            <a:endParaRPr lang="en-IN" sz="2000" dirty="0" smtClean="0"/>
          </a:p>
          <a:p>
            <a:r>
              <a:rPr lang="en-IN" sz="2000" dirty="0" smtClean="0"/>
              <a:t>It prevents selection bias and ensures against accidental bias.</a:t>
            </a:r>
          </a:p>
          <a:p>
            <a:endParaRPr lang="en-IN" sz="2000" dirty="0" smtClean="0"/>
          </a:p>
          <a:p>
            <a:r>
              <a:rPr lang="en-IN" sz="2000" dirty="0" smtClean="0"/>
              <a:t>It produces comparable groups, and eliminates the source of bias in treatment assignments</a:t>
            </a:r>
          </a:p>
          <a:p>
            <a:endParaRPr lang="en-IN" sz="2000" dirty="0" smtClean="0"/>
          </a:p>
          <a:p>
            <a:r>
              <a:rPr lang="en-US" sz="2000" dirty="0" smtClean="0"/>
              <a:t>Can be achieved through random number tables or computer generated.</a:t>
            </a:r>
          </a:p>
          <a:p>
            <a:endParaRPr lang="en-IN" sz="2000" dirty="0" smtClean="0"/>
          </a:p>
          <a:p>
            <a:endParaRPr lang="en-US" sz="2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183563" cy="990600"/>
          </a:xfrm>
        </p:spPr>
        <p:txBody>
          <a:bodyPr/>
          <a:lstStyle/>
          <a:p>
            <a:pPr algn="ctr"/>
            <a:r>
              <a:rPr lang="en-US" sz="2400" b="1" dirty="0" smtClean="0"/>
              <a:t>DESIGN AND CONDUCT OF A RANDOMIZED CONTROLLED TRIAL</a:t>
            </a:r>
            <a:endParaRPr lang="en-IN" sz="2400" b="1" dirty="0"/>
          </a:p>
        </p:txBody>
      </p:sp>
      <p:pic>
        <p:nvPicPr>
          <p:cNvPr id="2050" name="Picture 2"/>
          <p:cNvPicPr>
            <a:picLocks noGrp="1" noChangeAspect="1" noChangeArrowheads="1"/>
          </p:cNvPicPr>
          <p:nvPr>
            <p:ph idx="1"/>
          </p:nvPr>
        </p:nvPicPr>
        <p:blipFill>
          <a:blip r:embed="rId2" cstate="print"/>
          <a:srcRect l="23964" t="24561" r="27704" b="14035"/>
          <a:stretch>
            <a:fillRect/>
          </a:stretch>
        </p:blipFill>
        <p:spPr bwMode="auto">
          <a:xfrm>
            <a:off x="1295400" y="1426029"/>
            <a:ext cx="7162800" cy="5203371"/>
          </a:xfrm>
          <a:prstGeom prst="rect">
            <a:avLst/>
          </a:prstGeom>
          <a:noFill/>
          <a:ln w="9525" cap="flat" cmpd="sng">
            <a:noFill/>
            <a:prstDash val="solid"/>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533400"/>
          </a:xfrm>
        </p:spPr>
        <p:txBody>
          <a:bodyPr/>
          <a:lstStyle/>
          <a:p>
            <a:r>
              <a:rPr lang="en-US" sz="2400" b="1" dirty="0" smtClean="0"/>
              <a:t>BLINDING</a:t>
            </a:r>
            <a:endParaRPr lang="en-IN" sz="2400" b="1" dirty="0"/>
          </a:p>
        </p:txBody>
      </p:sp>
      <p:sp>
        <p:nvSpPr>
          <p:cNvPr id="3" name="Content Placeholder 2"/>
          <p:cNvSpPr>
            <a:spLocks noGrp="1"/>
          </p:cNvSpPr>
          <p:nvPr>
            <p:ph idx="1"/>
          </p:nvPr>
        </p:nvSpPr>
        <p:spPr>
          <a:xfrm>
            <a:off x="1173163" y="1219200"/>
            <a:ext cx="7772400" cy="1066800"/>
          </a:xfrm>
        </p:spPr>
        <p:txBody>
          <a:bodyPr/>
          <a:lstStyle/>
          <a:p>
            <a:r>
              <a:rPr lang="en-IN" sz="2000" dirty="0" smtClean="0"/>
              <a:t>To remove the sources of bias in the observation 3 procedures have been developed- single masking, double masking or triple masking- also called as blinding.</a:t>
            </a:r>
          </a:p>
          <a:p>
            <a:endParaRPr lang="en-IN" sz="2000" dirty="0" smtClean="0"/>
          </a:p>
          <a:p>
            <a:endParaRPr lang="en-IN" sz="2000" dirty="0"/>
          </a:p>
        </p:txBody>
      </p:sp>
      <p:graphicFrame>
        <p:nvGraphicFramePr>
          <p:cNvPr id="4" name="Table 3"/>
          <p:cNvGraphicFramePr>
            <a:graphicFrameLocks noGrp="1"/>
          </p:cNvGraphicFramePr>
          <p:nvPr/>
        </p:nvGraphicFramePr>
        <p:xfrm>
          <a:off x="1295400" y="2667000"/>
          <a:ext cx="7239000" cy="1854200"/>
        </p:xfrm>
        <a:graphic>
          <a:graphicData uri="http://schemas.openxmlformats.org/drawingml/2006/table">
            <a:tbl>
              <a:tblPr firstRow="1" bandRow="1">
                <a:tableStyleId>{5DA37D80-6434-44D0-A028-1B22A696006F}</a:tableStyleId>
              </a:tblPr>
              <a:tblGrid>
                <a:gridCol w="1905000"/>
                <a:gridCol w="1714500"/>
                <a:gridCol w="1809750"/>
                <a:gridCol w="1809750"/>
              </a:tblGrid>
              <a:tr h="370840">
                <a:tc gridSpan="4">
                  <a:txBody>
                    <a:bodyPr/>
                    <a:lstStyle/>
                    <a:p>
                      <a:pPr algn="ctr"/>
                      <a:r>
                        <a:rPr lang="en-US" dirty="0" smtClean="0"/>
                        <a:t>TYPES OF BLINDING</a:t>
                      </a:r>
                      <a:endParaRPr lang="en-IN" dirty="0"/>
                    </a:p>
                  </a:txBody>
                  <a:tcPr>
                    <a:cell3D prstMaterial="dkEdge">
                      <a:bevel w="77470" h="12700" prst="softRound"/>
                      <a:lightRig rig="flood" dir="t"/>
                    </a:cell3D>
                    <a:solidFill>
                      <a:schemeClr val="accent6">
                        <a:lumMod val="40000"/>
                        <a:lumOff val="60000"/>
                      </a:schemeClr>
                    </a:solidFill>
                  </a:tcPr>
                </a:tc>
                <a:tc hMerge="1">
                  <a:txBody>
                    <a:bodyPr/>
                    <a:lstStyle/>
                    <a:p>
                      <a:pPr algn="ctr"/>
                      <a:endParaRPr lang="en-IN" dirty="0"/>
                    </a:p>
                  </a:txBody>
                  <a:tcPr>
                    <a:solidFill>
                      <a:schemeClr val="accent6">
                        <a:lumMod val="40000"/>
                        <a:lumOff val="60000"/>
                      </a:schemeClr>
                    </a:solidFill>
                  </a:tcPr>
                </a:tc>
                <a:tc hMerge="1">
                  <a:txBody>
                    <a:bodyPr/>
                    <a:lstStyle/>
                    <a:p>
                      <a:endParaRPr lang="en-IN" dirty="0"/>
                    </a:p>
                  </a:txBody>
                  <a:tcPr/>
                </a:tc>
                <a:tc hMerge="1">
                  <a:txBody>
                    <a:bodyPr/>
                    <a:lstStyle/>
                    <a:p>
                      <a:endParaRPr lang="en-IN" dirty="0"/>
                    </a:p>
                  </a:txBody>
                  <a:tcPr/>
                </a:tc>
              </a:tr>
              <a:tr h="370840">
                <a:tc>
                  <a:txBody>
                    <a:bodyPr/>
                    <a:lstStyle/>
                    <a:p>
                      <a:endParaRPr lang="en-IN" dirty="0"/>
                    </a:p>
                  </a:txBody>
                  <a:tcPr>
                    <a:cell3D prstMaterial="dkEdge">
                      <a:bevel w="77470" h="12700" prst="softRound"/>
                      <a:lightRig rig="flood" dir="t"/>
                    </a:cell3D>
                  </a:tcPr>
                </a:tc>
                <a:tc>
                  <a:txBody>
                    <a:bodyPr/>
                    <a:lstStyle/>
                    <a:p>
                      <a:pPr algn="ctr"/>
                      <a:r>
                        <a:rPr lang="en-US" dirty="0" smtClean="0"/>
                        <a:t>SINGLE</a:t>
                      </a:r>
                      <a:endParaRPr lang="en-IN" dirty="0"/>
                    </a:p>
                  </a:txBody>
                  <a:tcPr>
                    <a:cell3D prstMaterial="dkEdge">
                      <a:bevel w="77470" h="12700" prst="softRound"/>
                      <a:lightRig rig="flood" dir="t"/>
                    </a:cell3D>
                  </a:tcPr>
                </a:tc>
                <a:tc>
                  <a:txBody>
                    <a:bodyPr/>
                    <a:lstStyle/>
                    <a:p>
                      <a:pPr algn="ctr"/>
                      <a:r>
                        <a:rPr lang="en-US" dirty="0" smtClean="0"/>
                        <a:t>DOUBLE</a:t>
                      </a:r>
                      <a:endParaRPr lang="en-IN" dirty="0"/>
                    </a:p>
                  </a:txBody>
                  <a:tcPr>
                    <a:cell3D prstMaterial="dkEdge">
                      <a:bevel w="77470" h="12700" prst="softRound"/>
                      <a:lightRig rig="flood" dir="t"/>
                    </a:cell3D>
                  </a:tcPr>
                </a:tc>
                <a:tc>
                  <a:txBody>
                    <a:bodyPr/>
                    <a:lstStyle/>
                    <a:p>
                      <a:pPr algn="ctr"/>
                      <a:r>
                        <a:rPr lang="en-US" dirty="0" smtClean="0"/>
                        <a:t>TRIPLE</a:t>
                      </a:r>
                      <a:endParaRPr lang="en-IN" dirty="0"/>
                    </a:p>
                  </a:txBody>
                  <a:tcPr>
                    <a:cell3D prstMaterial="dkEdge">
                      <a:bevel w="77470" h="12700" prst="softRound"/>
                      <a:lightRig rig="flood" dir="t"/>
                    </a:cell3D>
                  </a:tcPr>
                </a:tc>
              </a:tr>
              <a:tr h="370840">
                <a:tc>
                  <a:txBody>
                    <a:bodyPr/>
                    <a:lstStyle/>
                    <a:p>
                      <a:r>
                        <a:rPr lang="en-US" dirty="0" smtClean="0"/>
                        <a:t>SUBJECT</a:t>
                      </a:r>
                      <a:endParaRPr lang="en-IN" dirty="0"/>
                    </a:p>
                  </a:txBody>
                  <a:tcPr>
                    <a:cell3D prstMaterial="dkEdge">
                      <a:bevel w="77470" h="12700" prst="softRound"/>
                      <a:lightRig rig="flood" dir="t"/>
                    </a:cell3D>
                  </a:tcPr>
                </a:tc>
                <a:tc>
                  <a:txBody>
                    <a:bodyPr/>
                    <a:lstStyle/>
                    <a:p>
                      <a:pPr algn="ctr"/>
                      <a:r>
                        <a:rPr lang="en-US" dirty="0" smtClean="0"/>
                        <a:t>X</a:t>
                      </a:r>
                      <a:endParaRPr lang="en-IN" dirty="0"/>
                    </a:p>
                  </a:txBody>
                  <a:tcPr>
                    <a:cell3D prstMaterial="dkEdge">
                      <a:bevel w="77470" h="12700" prst="softRound"/>
                      <a:lightRig rig="flood" dir="t"/>
                    </a:cell3D>
                  </a:tcPr>
                </a:tc>
                <a:tc>
                  <a:txBody>
                    <a:bodyPr/>
                    <a:lstStyle/>
                    <a:p>
                      <a:pPr algn="ctr"/>
                      <a:r>
                        <a:rPr lang="en-US" dirty="0" smtClean="0"/>
                        <a:t>X</a:t>
                      </a:r>
                      <a:endParaRPr lang="en-IN" dirty="0"/>
                    </a:p>
                  </a:txBody>
                  <a:tcPr>
                    <a:cell3D prstMaterial="dkEdge">
                      <a:bevel w="77470" h="12700" prst="softRound"/>
                      <a:lightRig rig="flood" dir="t"/>
                    </a:cell3D>
                  </a:tcPr>
                </a:tc>
                <a:tc>
                  <a:txBody>
                    <a:bodyPr/>
                    <a:lstStyle/>
                    <a:p>
                      <a:pPr algn="ctr"/>
                      <a:r>
                        <a:rPr lang="en-US" dirty="0" smtClean="0"/>
                        <a:t>X</a:t>
                      </a:r>
                      <a:endParaRPr lang="en-IN" dirty="0"/>
                    </a:p>
                  </a:txBody>
                  <a:tcPr>
                    <a:cell3D prstMaterial="dkEdge">
                      <a:bevel w="77470" h="12700" prst="softRound"/>
                      <a:lightRig rig="flood" dir="t"/>
                    </a:cell3D>
                  </a:tcPr>
                </a:tc>
              </a:tr>
              <a:tr h="370840">
                <a:tc>
                  <a:txBody>
                    <a:bodyPr/>
                    <a:lstStyle/>
                    <a:p>
                      <a:r>
                        <a:rPr lang="en-US" dirty="0" smtClean="0"/>
                        <a:t>OBSERVER</a:t>
                      </a:r>
                      <a:endParaRPr lang="en-IN" dirty="0"/>
                    </a:p>
                  </a:txBody>
                  <a:tcPr>
                    <a:cell3D prstMaterial="dkEdge">
                      <a:bevel w="77470" h="12700" prst="softRound"/>
                      <a:lightRig rig="flood" dir="t"/>
                    </a:cell3D>
                  </a:tcPr>
                </a:tc>
                <a:tc>
                  <a:txBody>
                    <a:bodyPr/>
                    <a:lstStyle/>
                    <a:p>
                      <a:pPr algn="ctr"/>
                      <a:r>
                        <a:rPr lang="en-US" dirty="0" smtClean="0"/>
                        <a:t>-</a:t>
                      </a:r>
                      <a:endParaRPr lang="en-IN" dirty="0"/>
                    </a:p>
                  </a:txBody>
                  <a:tcPr>
                    <a:cell3D prstMaterial="dkEdge">
                      <a:bevel w="77470" h="12700" prst="softRound"/>
                      <a:lightRig rig="flood" dir="t"/>
                    </a:cell3D>
                  </a:tcPr>
                </a:tc>
                <a:tc>
                  <a:txBody>
                    <a:bodyPr/>
                    <a:lstStyle/>
                    <a:p>
                      <a:pPr algn="ctr"/>
                      <a:r>
                        <a:rPr lang="en-US" dirty="0" smtClean="0"/>
                        <a:t>X</a:t>
                      </a:r>
                      <a:endParaRPr lang="en-IN" dirty="0"/>
                    </a:p>
                  </a:txBody>
                  <a:tcPr>
                    <a:cell3D prstMaterial="dkEdge">
                      <a:bevel w="77470" h="12700" prst="softRound"/>
                      <a:lightRig rig="flood" dir="t"/>
                    </a:cell3D>
                  </a:tcPr>
                </a:tc>
                <a:tc>
                  <a:txBody>
                    <a:bodyPr/>
                    <a:lstStyle/>
                    <a:p>
                      <a:pPr algn="ctr"/>
                      <a:r>
                        <a:rPr lang="en-US" dirty="0" smtClean="0"/>
                        <a:t>X</a:t>
                      </a:r>
                      <a:endParaRPr lang="en-IN" dirty="0"/>
                    </a:p>
                  </a:txBody>
                  <a:tcPr>
                    <a:cell3D prstMaterial="dkEdge">
                      <a:bevel w="77470" h="12700" prst="softRound"/>
                      <a:lightRig rig="flood" dir="t"/>
                    </a:cell3D>
                  </a:tcPr>
                </a:tc>
              </a:tr>
              <a:tr h="370840">
                <a:tc>
                  <a:txBody>
                    <a:bodyPr/>
                    <a:lstStyle/>
                    <a:p>
                      <a:r>
                        <a:rPr lang="en-US" dirty="0" smtClean="0"/>
                        <a:t>DATA ANALYST</a:t>
                      </a:r>
                      <a:endParaRPr lang="en-IN" dirty="0"/>
                    </a:p>
                  </a:txBody>
                  <a:tcPr>
                    <a:cell3D prstMaterial="dkEdge">
                      <a:bevel w="77470" h="12700" prst="softRound"/>
                      <a:lightRig rig="flood" dir="t"/>
                    </a:cell3D>
                  </a:tcPr>
                </a:tc>
                <a:tc>
                  <a:txBody>
                    <a:bodyPr/>
                    <a:lstStyle/>
                    <a:p>
                      <a:pPr algn="ctr"/>
                      <a:r>
                        <a:rPr lang="en-US" dirty="0" smtClean="0"/>
                        <a:t>-</a:t>
                      </a:r>
                      <a:endParaRPr lang="en-IN" dirty="0"/>
                    </a:p>
                  </a:txBody>
                  <a:tcPr>
                    <a:cell3D prstMaterial="dkEdge">
                      <a:bevel w="77470" h="12700" prst="softRound"/>
                      <a:lightRig rig="flood" dir="t"/>
                    </a:cell3D>
                  </a:tcPr>
                </a:tc>
                <a:tc>
                  <a:txBody>
                    <a:bodyPr/>
                    <a:lstStyle/>
                    <a:p>
                      <a:pPr algn="ctr"/>
                      <a:r>
                        <a:rPr lang="en-US" dirty="0" smtClean="0"/>
                        <a:t>-</a:t>
                      </a:r>
                      <a:endParaRPr lang="en-IN" dirty="0"/>
                    </a:p>
                  </a:txBody>
                  <a:tcPr>
                    <a:cell3D prstMaterial="dkEdge">
                      <a:bevel w="77470" h="12700" prst="softRound"/>
                      <a:lightRig rig="flood" dir="t"/>
                    </a:cell3D>
                  </a:tcPr>
                </a:tc>
                <a:tc>
                  <a:txBody>
                    <a:bodyPr/>
                    <a:lstStyle/>
                    <a:p>
                      <a:pPr algn="ctr"/>
                      <a:r>
                        <a:rPr lang="en-US" dirty="0" smtClean="0"/>
                        <a:t>X</a:t>
                      </a:r>
                      <a:endParaRPr lang="en-IN" dirty="0"/>
                    </a:p>
                  </a:txBody>
                  <a:tcPr>
                    <a:cell3D prstMaterial="dkEdge">
                      <a:bevel w="77470" h="12700" prst="softRound"/>
                      <a:lightRig rig="flood" dir="t"/>
                    </a:cell3D>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838200"/>
          </a:xfrm>
        </p:spPr>
        <p:txBody>
          <a:bodyPr/>
          <a:lstStyle/>
          <a:p>
            <a:pPr algn="ctr"/>
            <a:r>
              <a:rPr lang="en-IN" sz="2400" b="1" dirty="0" smtClean="0"/>
              <a:t>SAMPLE SIZE</a:t>
            </a:r>
            <a:br>
              <a:rPr lang="en-IN" sz="2400" b="1" dirty="0" smtClean="0"/>
            </a:br>
            <a:endParaRPr lang="en-IN" sz="2400" b="1" dirty="0"/>
          </a:p>
        </p:txBody>
      </p:sp>
      <p:sp>
        <p:nvSpPr>
          <p:cNvPr id="3" name="Content Placeholder 2"/>
          <p:cNvSpPr>
            <a:spLocks noGrp="1"/>
          </p:cNvSpPr>
          <p:nvPr>
            <p:ph idx="1"/>
          </p:nvPr>
        </p:nvSpPr>
        <p:spPr>
          <a:xfrm>
            <a:off x="1173163" y="1219200"/>
            <a:ext cx="7772400" cy="4876800"/>
          </a:xfrm>
        </p:spPr>
        <p:txBody>
          <a:bodyPr/>
          <a:lstStyle/>
          <a:p>
            <a:r>
              <a:rPr lang="en-IN" sz="2000" dirty="0" smtClean="0"/>
              <a:t>Clinical trials need to be designed with adequate power to answer the question being posed.</a:t>
            </a:r>
          </a:p>
          <a:p>
            <a:pPr>
              <a:buNone/>
            </a:pPr>
            <a:endParaRPr lang="en-IN" sz="2000" dirty="0" smtClean="0"/>
          </a:p>
          <a:p>
            <a:r>
              <a:rPr lang="en-IN" sz="2000" dirty="0" smtClean="0"/>
              <a:t>If N denotes the required sample size in each arm, then it is given by the formula:</a:t>
            </a:r>
          </a:p>
          <a:p>
            <a:pPr>
              <a:buNone/>
            </a:pPr>
            <a:endParaRPr lang="en-IN" sz="2000" dirty="0" smtClean="0"/>
          </a:p>
          <a:p>
            <a:r>
              <a:rPr lang="en-IN" sz="2000" dirty="0" smtClean="0"/>
              <a:t>2N=  </a:t>
            </a:r>
            <a:r>
              <a:rPr lang="en-IN" sz="2000" u="sng" dirty="0" smtClean="0"/>
              <a:t>2[ </a:t>
            </a:r>
            <a:r>
              <a:rPr lang="en-IN" sz="2000" u="sng" dirty="0" err="1" smtClean="0"/>
              <a:t>Zα</a:t>
            </a:r>
            <a:r>
              <a:rPr lang="en-IN" sz="2000" u="sng" dirty="0" smtClean="0"/>
              <a:t>√{2p(1-p)} + </a:t>
            </a:r>
            <a:r>
              <a:rPr lang="en-IN" sz="2000" u="sng" dirty="0" err="1" smtClean="0"/>
              <a:t>Zβ</a:t>
            </a:r>
            <a:r>
              <a:rPr lang="en-IN" sz="2000" u="sng" dirty="0" smtClean="0"/>
              <a:t>√{p</a:t>
            </a:r>
            <a:r>
              <a:rPr lang="en-IN" sz="2000" u="sng" baseline="-25000" dirty="0" smtClean="0"/>
              <a:t>c</a:t>
            </a:r>
            <a:r>
              <a:rPr lang="en-IN" sz="2000" u="sng" dirty="0" smtClean="0"/>
              <a:t>(1-p</a:t>
            </a:r>
            <a:r>
              <a:rPr lang="en-IN" sz="2000" u="sng" baseline="-25000" dirty="0" smtClean="0"/>
              <a:t>c</a:t>
            </a:r>
            <a:r>
              <a:rPr lang="en-IN" sz="2000" u="sng" dirty="0" smtClean="0"/>
              <a:t>)+ p</a:t>
            </a:r>
            <a:r>
              <a:rPr lang="en-IN" sz="2000" u="sng" baseline="-25000" dirty="0" smtClean="0"/>
              <a:t>i</a:t>
            </a:r>
            <a:r>
              <a:rPr lang="en-IN" sz="2000" u="sng" dirty="0" smtClean="0"/>
              <a:t>(1-p</a:t>
            </a:r>
            <a:r>
              <a:rPr lang="en-IN" sz="2000" u="sng" baseline="-25000" dirty="0" smtClean="0"/>
              <a:t>i</a:t>
            </a:r>
            <a:r>
              <a:rPr lang="en-IN" sz="2000" u="sng" dirty="0" smtClean="0"/>
              <a:t>)}]</a:t>
            </a:r>
            <a:r>
              <a:rPr lang="en-IN" sz="2000" u="sng" baseline="30000" dirty="0" smtClean="0"/>
              <a:t>2</a:t>
            </a:r>
            <a:endParaRPr lang="en-IN" sz="2000" dirty="0" smtClean="0"/>
          </a:p>
          <a:p>
            <a:pPr>
              <a:buNone/>
            </a:pPr>
            <a:r>
              <a:rPr lang="en-IN" sz="2000" dirty="0" smtClean="0"/>
              <a:t>        			(p</a:t>
            </a:r>
            <a:r>
              <a:rPr lang="en-IN" sz="2000" baseline="-25000" dirty="0" smtClean="0"/>
              <a:t>c</a:t>
            </a:r>
            <a:r>
              <a:rPr lang="en-IN" sz="2000" dirty="0" smtClean="0"/>
              <a:t>-p</a:t>
            </a:r>
            <a:r>
              <a:rPr lang="en-IN" sz="2000" baseline="-25000" dirty="0" smtClean="0"/>
              <a:t>i</a:t>
            </a:r>
            <a:r>
              <a:rPr lang="en-IN" sz="2000" dirty="0" smtClean="0"/>
              <a:t>)</a:t>
            </a:r>
            <a:r>
              <a:rPr lang="en-IN" sz="2000" baseline="30000" dirty="0" smtClean="0"/>
              <a:t>2</a:t>
            </a:r>
            <a:endParaRPr lang="en-IN" sz="2000" dirty="0" smtClean="0"/>
          </a:p>
          <a:p>
            <a:pPr>
              <a:buNone/>
            </a:pPr>
            <a:endParaRPr lang="en-IN" sz="2000" baseline="30000" dirty="0" smtClean="0"/>
          </a:p>
          <a:p>
            <a:pPr>
              <a:buNone/>
            </a:pPr>
            <a:endParaRPr lang="en-IN" sz="2000" dirty="0" smtClean="0"/>
          </a:p>
          <a:p>
            <a:r>
              <a:rPr lang="en-IN" sz="2000" dirty="0" smtClean="0"/>
              <a:t>Where, p</a:t>
            </a:r>
            <a:r>
              <a:rPr lang="en-IN" sz="2000" baseline="-25000" dirty="0" smtClean="0"/>
              <a:t>c</a:t>
            </a:r>
            <a:r>
              <a:rPr lang="en-IN" sz="2000" dirty="0" smtClean="0"/>
              <a:t>= prevalence or anticipated event rate in control arm, p</a:t>
            </a:r>
            <a:r>
              <a:rPr lang="en-IN" sz="2000" baseline="-25000" dirty="0" smtClean="0"/>
              <a:t>i</a:t>
            </a:r>
            <a:r>
              <a:rPr lang="en-IN" sz="2000" dirty="0" smtClean="0"/>
              <a:t>= prevalence or anticipated event rate in intervention arm, and p= (p</a:t>
            </a:r>
            <a:r>
              <a:rPr lang="en-IN" sz="2000" baseline="-25000" dirty="0" smtClean="0"/>
              <a:t>c </a:t>
            </a:r>
            <a:r>
              <a:rPr lang="en-IN" sz="2000" dirty="0" smtClean="0"/>
              <a:t>+ p</a:t>
            </a:r>
            <a:r>
              <a:rPr lang="en-IN" sz="2000" baseline="-25000" dirty="0" smtClean="0"/>
              <a:t>i</a:t>
            </a:r>
            <a:r>
              <a:rPr lang="en-IN" sz="2000" dirty="0" smtClean="0"/>
              <a:t>)/2</a:t>
            </a:r>
          </a:p>
          <a:p>
            <a:endParaRPr lang="en-IN"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228600"/>
            <a:ext cx="7772400" cy="533400"/>
          </a:xfrm>
        </p:spPr>
        <p:txBody>
          <a:bodyPr/>
          <a:lstStyle/>
          <a:p>
            <a:pPr algn="ctr"/>
            <a:r>
              <a:rPr lang="en-US" sz="2400" b="1" dirty="0" smtClean="0"/>
              <a:t>TRIAL DESIGNS</a:t>
            </a:r>
            <a:endParaRPr lang="en-IN" sz="2400" b="1" dirty="0"/>
          </a:p>
        </p:txBody>
      </p:sp>
      <p:sp>
        <p:nvSpPr>
          <p:cNvPr id="3" name="Content Placeholder 2"/>
          <p:cNvSpPr>
            <a:spLocks noGrp="1"/>
          </p:cNvSpPr>
          <p:nvPr>
            <p:ph idx="1"/>
          </p:nvPr>
        </p:nvSpPr>
        <p:spPr>
          <a:xfrm>
            <a:off x="1173163" y="914400"/>
            <a:ext cx="7772400" cy="5562600"/>
          </a:xfrm>
        </p:spPr>
        <p:txBody>
          <a:bodyPr/>
          <a:lstStyle/>
          <a:p>
            <a:r>
              <a:rPr lang="en-US" sz="2000" b="1" dirty="0" smtClean="0">
                <a:solidFill>
                  <a:schemeClr val="tx2"/>
                </a:solidFill>
              </a:rPr>
              <a:t>PARALLEL DESIGN:</a:t>
            </a:r>
          </a:p>
          <a:p>
            <a:pPr lvl="1"/>
            <a:r>
              <a:rPr lang="en-IN" sz="2000" dirty="0" smtClean="0"/>
              <a:t>Participants are allocated to the intervention and control groups and stay in that group until the end of the study</a:t>
            </a:r>
            <a:endParaRPr lang="en-US" sz="2000" dirty="0" smtClean="0"/>
          </a:p>
          <a:p>
            <a:pPr lvl="1"/>
            <a:endParaRPr lang="en-US" sz="2000" dirty="0" smtClean="0"/>
          </a:p>
          <a:p>
            <a:r>
              <a:rPr lang="en-US" sz="2000" b="1" dirty="0" smtClean="0">
                <a:solidFill>
                  <a:schemeClr val="tx2"/>
                </a:solidFill>
              </a:rPr>
              <a:t>CROSS-OVER DESIGN</a:t>
            </a:r>
            <a:r>
              <a:rPr lang="en-US" sz="2000" dirty="0" smtClean="0"/>
              <a:t>:</a:t>
            </a:r>
          </a:p>
          <a:p>
            <a:endParaRPr lang="en-US" sz="2000" dirty="0" smtClean="0"/>
          </a:p>
          <a:p>
            <a:pPr lvl="1"/>
            <a:r>
              <a:rPr lang="en-IN" sz="2000" dirty="0" smtClean="0"/>
              <a:t>Each participant serves as his or her own control. </a:t>
            </a:r>
          </a:p>
          <a:p>
            <a:pPr lvl="1"/>
            <a:r>
              <a:rPr lang="en-IN" sz="2000" dirty="0" smtClean="0"/>
              <a:t>In the simplest case, half of the participants would receive intervention followed by control, and the other half the reverse. </a:t>
            </a:r>
          </a:p>
          <a:p>
            <a:pPr lvl="1"/>
            <a:r>
              <a:rPr lang="en-IN" sz="2000" i="1" dirty="0" smtClean="0">
                <a:solidFill>
                  <a:schemeClr val="tx2"/>
                </a:solidFill>
              </a:rPr>
              <a:t>Advantage</a:t>
            </a:r>
            <a:r>
              <a:rPr lang="en-IN" sz="2000" dirty="0" smtClean="0"/>
              <a:t> -smaller sample size may be required.</a:t>
            </a:r>
          </a:p>
          <a:p>
            <a:pPr lvl="1"/>
            <a:r>
              <a:rPr lang="en-IN" sz="2000" i="1" dirty="0" smtClean="0">
                <a:solidFill>
                  <a:schemeClr val="tx2"/>
                </a:solidFill>
              </a:rPr>
              <a:t>Disadvantage</a:t>
            </a:r>
            <a:r>
              <a:rPr lang="en-IN" sz="2000" dirty="0" smtClean="0"/>
              <a:t>- </a:t>
            </a:r>
          </a:p>
          <a:p>
            <a:pPr lvl="2">
              <a:buFont typeface="Wingdings" pitchFamily="2" charset="2"/>
              <a:buChar char="§"/>
            </a:pPr>
            <a:r>
              <a:rPr lang="en-IN" sz="2000" dirty="0" smtClean="0"/>
              <a:t>Outcome in this design needs to be reversible</a:t>
            </a:r>
          </a:p>
          <a:p>
            <a:pPr lvl="2">
              <a:buFont typeface="Wingdings" pitchFamily="2" charset="2"/>
              <a:buChar char="§"/>
            </a:pPr>
            <a:r>
              <a:rPr lang="en-IN" sz="2000" dirty="0" smtClean="0"/>
              <a:t>Secondly there is assumption of no carry-over effect from one period to the next</a:t>
            </a:r>
            <a:r>
              <a:rPr lang="en-IN" sz="1600" dirty="0" smtClean="0"/>
              <a:t>.</a:t>
            </a:r>
            <a:endParaRPr lang="en-US" sz="16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0"/>
            <a:ext cx="7772400" cy="381000"/>
          </a:xfrm>
        </p:spPr>
        <p:txBody>
          <a:bodyPr/>
          <a:lstStyle/>
          <a:p>
            <a:pPr algn="ctr"/>
            <a:r>
              <a:rPr lang="en-US" sz="1400" dirty="0" smtClean="0"/>
              <a:t>FIGURE: DESIGN OF A PLANNED CROSS-OVER TRIAL</a:t>
            </a:r>
            <a:endParaRPr lang="en-IN" sz="1400" dirty="0"/>
          </a:p>
        </p:txBody>
      </p:sp>
      <p:sp>
        <p:nvSpPr>
          <p:cNvPr id="3" name="Content Placeholder 2"/>
          <p:cNvSpPr>
            <a:spLocks noGrp="1"/>
          </p:cNvSpPr>
          <p:nvPr>
            <p:ph idx="1"/>
          </p:nvPr>
        </p:nvSpPr>
        <p:spPr>
          <a:xfrm>
            <a:off x="1173163" y="990600"/>
            <a:ext cx="7772400" cy="914400"/>
          </a:xfrm>
        </p:spPr>
        <p:txBody>
          <a:bodyPr/>
          <a:lstStyle/>
          <a:p>
            <a:r>
              <a:rPr lang="en-US" sz="2000" dirty="0" smtClean="0"/>
              <a:t>Planned cross-over</a:t>
            </a:r>
          </a:p>
          <a:p>
            <a:r>
              <a:rPr lang="en-US" sz="2000" dirty="0" smtClean="0"/>
              <a:t>Unplanned cross-over</a:t>
            </a:r>
          </a:p>
          <a:p>
            <a:endParaRPr lang="en-IN" dirty="0"/>
          </a:p>
        </p:txBody>
      </p:sp>
      <p:pic>
        <p:nvPicPr>
          <p:cNvPr id="4" name="Picture 3"/>
          <p:cNvPicPr/>
          <p:nvPr/>
        </p:nvPicPr>
        <p:blipFill>
          <a:blip r:embed="rId2" cstate="print"/>
          <a:srcRect/>
          <a:stretch>
            <a:fillRect/>
          </a:stretch>
        </p:blipFill>
        <p:spPr bwMode="auto">
          <a:xfrm>
            <a:off x="2895600" y="1981200"/>
            <a:ext cx="44196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533400"/>
          </a:xfrm>
        </p:spPr>
        <p:txBody>
          <a:bodyPr/>
          <a:lstStyle/>
          <a:p>
            <a:pPr algn="ctr"/>
            <a:r>
              <a:rPr lang="en-US" sz="2000" b="1" dirty="0" smtClean="0"/>
              <a:t>UNPLANNED CROSS-OVER</a:t>
            </a:r>
            <a:endParaRPr lang="en-IN" sz="2000" b="1" dirty="0"/>
          </a:p>
        </p:txBody>
      </p:sp>
      <p:sp>
        <p:nvSpPr>
          <p:cNvPr id="3" name="Content Placeholder 2"/>
          <p:cNvSpPr>
            <a:spLocks noGrp="1"/>
          </p:cNvSpPr>
          <p:nvPr>
            <p:ph idx="1"/>
          </p:nvPr>
        </p:nvSpPr>
        <p:spPr>
          <a:xfrm>
            <a:off x="1173163" y="5791200"/>
            <a:ext cx="7772400" cy="685800"/>
          </a:xfrm>
        </p:spPr>
        <p:txBody>
          <a:bodyPr/>
          <a:lstStyle/>
          <a:p>
            <a:pPr algn="ctr">
              <a:buNone/>
            </a:pPr>
            <a:r>
              <a:rPr lang="en-US" sz="1400" dirty="0" smtClean="0"/>
              <a:t>FIGURE: UNPLANNED CROSS-OVER</a:t>
            </a:r>
            <a:endParaRPr lang="en-IN" sz="1400" dirty="0"/>
          </a:p>
        </p:txBody>
      </p:sp>
      <p:pic>
        <p:nvPicPr>
          <p:cNvPr id="4" name="Picture 3"/>
          <p:cNvPicPr/>
          <p:nvPr/>
        </p:nvPicPr>
        <p:blipFill>
          <a:blip r:embed="rId2" cstate="print"/>
          <a:srcRect l="-2381" r="-2381" b="15556"/>
          <a:stretch>
            <a:fillRect/>
          </a:stretch>
        </p:blipFill>
        <p:spPr bwMode="auto">
          <a:xfrm>
            <a:off x="1143000" y="1752600"/>
            <a:ext cx="36576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p:nvPr/>
        </p:nvPicPr>
        <p:blipFill>
          <a:blip r:embed="rId3" cstate="print"/>
          <a:srcRect b="12766"/>
          <a:stretch>
            <a:fillRect/>
          </a:stretch>
        </p:blipFill>
        <p:spPr bwMode="auto">
          <a:xfrm>
            <a:off x="5181600" y="1752600"/>
            <a:ext cx="36576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762000"/>
          </a:xfrm>
        </p:spPr>
        <p:txBody>
          <a:bodyPr/>
          <a:lstStyle/>
          <a:p>
            <a:r>
              <a:rPr lang="en-US" sz="2400" b="1" dirty="0" smtClean="0">
                <a:latin typeface="+mn-lt"/>
              </a:rPr>
              <a:t>FACTORIAL DESIGN</a:t>
            </a:r>
            <a:endParaRPr lang="en-IN" sz="2400" b="1" dirty="0">
              <a:latin typeface="+mn-lt"/>
            </a:endParaRPr>
          </a:p>
        </p:txBody>
      </p:sp>
      <p:sp>
        <p:nvSpPr>
          <p:cNvPr id="3" name="Content Placeholder 2"/>
          <p:cNvSpPr>
            <a:spLocks noGrp="1"/>
          </p:cNvSpPr>
          <p:nvPr>
            <p:ph idx="1"/>
          </p:nvPr>
        </p:nvSpPr>
        <p:spPr>
          <a:xfrm>
            <a:off x="1173163" y="1371600"/>
            <a:ext cx="7772400" cy="2362200"/>
          </a:xfrm>
        </p:spPr>
        <p:txBody>
          <a:bodyPr/>
          <a:lstStyle/>
          <a:p>
            <a:r>
              <a:rPr lang="en-IN" sz="2000" dirty="0" smtClean="0"/>
              <a:t>If there is an interest in studying more than one intervention at a time, a factorial design may be more effective than a parallel design</a:t>
            </a:r>
          </a:p>
          <a:p>
            <a:endParaRPr lang="en-IN" sz="2000" dirty="0"/>
          </a:p>
        </p:txBody>
      </p:sp>
      <p:pic>
        <p:nvPicPr>
          <p:cNvPr id="1026" name="Picture 2"/>
          <p:cNvPicPr>
            <a:picLocks noChangeAspect="1" noChangeArrowheads="1"/>
          </p:cNvPicPr>
          <p:nvPr/>
        </p:nvPicPr>
        <p:blipFill>
          <a:blip r:embed="rId2" cstate="print"/>
          <a:srcRect l="32386" t="51042" r="26794" b="27504"/>
          <a:stretch>
            <a:fillRect/>
          </a:stretch>
        </p:blipFill>
        <p:spPr bwMode="auto">
          <a:xfrm>
            <a:off x="1143000" y="2590800"/>
            <a:ext cx="76200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762000"/>
          </a:xfrm>
        </p:spPr>
        <p:txBody>
          <a:bodyPr/>
          <a:lstStyle/>
          <a:p>
            <a:pPr algn="ctr"/>
            <a:r>
              <a:rPr lang="en-US" sz="1800" b="1" dirty="0" smtClean="0"/>
              <a:t>EXAMPLE OF FACTORIAL DESIGN (PHYSICIANS’ HEALTH STUDY)</a:t>
            </a:r>
            <a:endParaRPr lang="en-IN" sz="1800" b="1" dirty="0"/>
          </a:p>
        </p:txBody>
      </p:sp>
      <p:graphicFrame>
        <p:nvGraphicFramePr>
          <p:cNvPr id="4" name="Content Placeholder 3"/>
          <p:cNvGraphicFramePr>
            <a:graphicFrameLocks noGrp="1"/>
          </p:cNvGraphicFramePr>
          <p:nvPr>
            <p:ph idx="1"/>
          </p:nvPr>
        </p:nvGraphicFramePr>
        <p:xfrm>
          <a:off x="1905000" y="4278116"/>
          <a:ext cx="6324599" cy="2119390"/>
        </p:xfrm>
        <a:graphic>
          <a:graphicData uri="http://schemas.openxmlformats.org/drawingml/2006/table">
            <a:tbl>
              <a:tblPr firstRow="1" bandRow="1">
                <a:tableStyleId>{5DA37D80-6434-44D0-A028-1B22A696006F}</a:tableStyleId>
              </a:tblPr>
              <a:tblGrid>
                <a:gridCol w="1581150"/>
                <a:gridCol w="837079"/>
                <a:gridCol w="1984188"/>
                <a:gridCol w="1922182"/>
              </a:tblGrid>
              <a:tr h="495279">
                <a:tc>
                  <a:txBody>
                    <a:bodyPr/>
                    <a:lstStyle/>
                    <a:p>
                      <a:endParaRPr lang="en-IN" dirty="0"/>
                    </a:p>
                  </a:txBody>
                  <a:tcPr/>
                </a:tc>
                <a:tc>
                  <a:txBody>
                    <a:bodyPr/>
                    <a:lstStyle/>
                    <a:p>
                      <a:endParaRPr lang="en-IN" dirty="0"/>
                    </a:p>
                  </a:txBody>
                  <a:tcPr/>
                </a:tc>
                <a:tc gridSpan="2">
                  <a:txBody>
                    <a:bodyPr/>
                    <a:lstStyle/>
                    <a:p>
                      <a:pPr algn="ctr"/>
                      <a:r>
                        <a:rPr lang="en-US" dirty="0" smtClean="0"/>
                        <a:t>BETACAROTENE</a:t>
                      </a:r>
                      <a:endParaRPr lang="en-IN" dirty="0"/>
                    </a:p>
                  </a:txBody>
                  <a:tcPr/>
                </a:tc>
                <a:tc hMerge="1">
                  <a:txBody>
                    <a:bodyPr/>
                    <a:lstStyle/>
                    <a:p>
                      <a:endParaRPr lang="en-IN" dirty="0"/>
                    </a:p>
                  </a:txBody>
                  <a:tcPr/>
                </a:tc>
              </a:tr>
              <a:tr h="465871">
                <a:tc>
                  <a:txBody>
                    <a:bodyPr/>
                    <a:lstStyle/>
                    <a:p>
                      <a:endParaRPr lang="en-IN"/>
                    </a:p>
                  </a:txBody>
                  <a:tcPr/>
                </a:tc>
                <a:tc>
                  <a:txBody>
                    <a:bodyPr/>
                    <a:lstStyle/>
                    <a:p>
                      <a:endParaRPr lang="en-IN"/>
                    </a:p>
                  </a:txBody>
                  <a:tcPr/>
                </a:tc>
                <a:tc>
                  <a:txBody>
                    <a:bodyPr/>
                    <a:lstStyle/>
                    <a:p>
                      <a:pPr algn="ctr"/>
                      <a:r>
                        <a:rPr lang="en-US" sz="2400" dirty="0" smtClean="0"/>
                        <a:t>+</a:t>
                      </a:r>
                      <a:endParaRPr lang="en-IN" sz="2400" b="1" dirty="0"/>
                    </a:p>
                  </a:txBody>
                  <a:tcPr/>
                </a:tc>
                <a:tc>
                  <a:txBody>
                    <a:bodyPr/>
                    <a:lstStyle/>
                    <a:p>
                      <a:pPr algn="ctr"/>
                      <a:r>
                        <a:rPr lang="en-US" sz="2400" dirty="0" smtClean="0"/>
                        <a:t>-</a:t>
                      </a:r>
                      <a:endParaRPr lang="en-IN" sz="2400" b="1" dirty="0"/>
                    </a:p>
                  </a:txBody>
                  <a:tcPr/>
                </a:tc>
              </a:tr>
              <a:tr h="546478">
                <a:tc rowSpan="2">
                  <a:txBody>
                    <a:bodyPr/>
                    <a:lstStyle/>
                    <a:p>
                      <a:pPr algn="ctr"/>
                      <a:endParaRPr lang="en-US" dirty="0" smtClean="0"/>
                    </a:p>
                    <a:p>
                      <a:pPr algn="ctr"/>
                      <a:r>
                        <a:rPr lang="en-US" b="1" dirty="0" smtClean="0"/>
                        <a:t>ASPIRIN</a:t>
                      </a:r>
                      <a:endParaRPr lang="en-IN" b="1" dirty="0"/>
                    </a:p>
                  </a:txBody>
                  <a:tcPr/>
                </a:tc>
                <a:tc>
                  <a:txBody>
                    <a:bodyPr/>
                    <a:lstStyle/>
                    <a:p>
                      <a:pPr algn="ctr"/>
                      <a:r>
                        <a:rPr lang="en-US" sz="2400" dirty="0" smtClean="0"/>
                        <a:t>+</a:t>
                      </a:r>
                      <a:endParaRPr lang="en-IN" sz="2400" b="1" dirty="0"/>
                    </a:p>
                  </a:txBody>
                  <a:tcPr/>
                </a:tc>
                <a:tc>
                  <a:txBody>
                    <a:bodyPr/>
                    <a:lstStyle/>
                    <a:p>
                      <a:r>
                        <a:rPr lang="en-US" sz="1600" dirty="0" err="1" smtClean="0"/>
                        <a:t>Betacarotene</a:t>
                      </a:r>
                      <a:r>
                        <a:rPr lang="en-US" sz="1600" dirty="0" smtClean="0"/>
                        <a:t> +Aspirin</a:t>
                      </a:r>
                      <a:endParaRPr lang="en-IN" sz="1600" dirty="0"/>
                    </a:p>
                  </a:txBody>
                  <a:tcPr/>
                </a:tc>
                <a:tc>
                  <a:txBody>
                    <a:bodyPr/>
                    <a:lstStyle/>
                    <a:p>
                      <a:r>
                        <a:rPr lang="en-US" sz="1600" dirty="0" smtClean="0"/>
                        <a:t>Aspirin</a:t>
                      </a:r>
                      <a:r>
                        <a:rPr lang="en-US" sz="1600" baseline="0" dirty="0" smtClean="0"/>
                        <a:t> only</a:t>
                      </a:r>
                      <a:endParaRPr lang="en-IN" sz="1600" dirty="0"/>
                    </a:p>
                  </a:txBody>
                  <a:tcPr/>
                </a:tc>
              </a:tr>
              <a:tr h="546478">
                <a:tc vMerge="1">
                  <a:txBody>
                    <a:bodyPr/>
                    <a:lstStyle/>
                    <a:p>
                      <a:endParaRPr lang="en-IN" dirty="0"/>
                    </a:p>
                  </a:txBody>
                  <a:tcPr/>
                </a:tc>
                <a:tc>
                  <a:txBody>
                    <a:bodyPr/>
                    <a:lstStyle/>
                    <a:p>
                      <a:pPr algn="ctr"/>
                      <a:r>
                        <a:rPr lang="en-US" sz="2400" dirty="0" smtClean="0"/>
                        <a:t>-</a:t>
                      </a:r>
                      <a:endParaRPr lang="en-IN" sz="2400" b="1" dirty="0"/>
                    </a:p>
                  </a:txBody>
                  <a:tcPr/>
                </a:tc>
                <a:tc>
                  <a:txBody>
                    <a:bodyPr/>
                    <a:lstStyle/>
                    <a:p>
                      <a:r>
                        <a:rPr lang="en-US" sz="1600" dirty="0" err="1" smtClean="0"/>
                        <a:t>Betacarotene</a:t>
                      </a:r>
                      <a:r>
                        <a:rPr lang="en-US" sz="1600" baseline="0" dirty="0" smtClean="0"/>
                        <a:t> only</a:t>
                      </a:r>
                      <a:endParaRPr lang="en-IN" sz="1600" dirty="0"/>
                    </a:p>
                  </a:txBody>
                  <a:tcPr/>
                </a:tc>
                <a:tc>
                  <a:txBody>
                    <a:bodyPr/>
                    <a:lstStyle/>
                    <a:p>
                      <a:r>
                        <a:rPr lang="en-US" sz="1600" dirty="0" smtClean="0"/>
                        <a:t>Neither  Aspirin,</a:t>
                      </a:r>
                      <a:r>
                        <a:rPr lang="en-US" sz="1600" baseline="0" dirty="0" smtClean="0"/>
                        <a:t> nor </a:t>
                      </a:r>
                      <a:r>
                        <a:rPr lang="en-US" sz="1600" baseline="0" dirty="0" err="1" smtClean="0"/>
                        <a:t>betacarotene</a:t>
                      </a:r>
                      <a:endParaRPr lang="en-IN" sz="1600" dirty="0"/>
                    </a:p>
                  </a:txBody>
                  <a:tcPr/>
                </a:tc>
              </a:tr>
            </a:tbl>
          </a:graphicData>
        </a:graphic>
      </p:graphicFrame>
      <p:sp>
        <p:nvSpPr>
          <p:cNvPr id="5" name="Rectangle 4"/>
          <p:cNvSpPr/>
          <p:nvPr/>
        </p:nvSpPr>
        <p:spPr bwMode="auto">
          <a:xfrm>
            <a:off x="1676400" y="1295400"/>
            <a:ext cx="6400800" cy="28194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IN" sz="2400" b="0" i="0" u="none" strike="noStrike" cap="none" normalizeH="0" baseline="0" smtClean="0">
              <a:ln>
                <a:noFill/>
              </a:ln>
              <a:solidFill>
                <a:schemeClr val="tx1"/>
              </a:solidFill>
              <a:effectLst/>
              <a:latin typeface="Times New Roman" pitchFamily="18" charset="0"/>
              <a:ea typeface="新細明體" pitchFamily="18" charset="-120"/>
            </a:endParaRPr>
          </a:p>
        </p:txBody>
      </p:sp>
      <p:sp>
        <p:nvSpPr>
          <p:cNvPr id="6" name="Rectangle 5"/>
          <p:cNvSpPr/>
          <p:nvPr/>
        </p:nvSpPr>
        <p:spPr bwMode="auto">
          <a:xfrm>
            <a:off x="3886200" y="1371600"/>
            <a:ext cx="1524000" cy="6858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dirty="0" smtClean="0">
                <a:latin typeface="Times New Roman" pitchFamily="18" charset="0"/>
                <a:ea typeface="新細明體" pitchFamily="18" charset="-120"/>
              </a:rPr>
              <a:t>Randomized</a:t>
            </a:r>
          </a:p>
          <a:p>
            <a:pPr marL="0" marR="0" indent="0" algn="ctr" defTabSz="914400" rtl="0" eaLnBrk="1" fontAlgn="base" latinLnBrk="0" hangingPunct="1">
              <a:lnSpc>
                <a:spcPct val="100000"/>
              </a:lnSpc>
              <a:spcBef>
                <a:spcPct val="0"/>
              </a:spcBef>
              <a:spcAft>
                <a:spcPct val="0"/>
              </a:spcAft>
              <a:buClrTx/>
              <a:buSzTx/>
              <a:buFontTx/>
              <a:buNone/>
              <a:tabLst/>
            </a:pPr>
            <a:r>
              <a:rPr kumimoji="1" lang="en-US" b="0" i="0" u="none" strike="noStrike" cap="none" normalizeH="0" baseline="0" dirty="0" smtClean="0">
                <a:ln>
                  <a:noFill/>
                </a:ln>
                <a:solidFill>
                  <a:schemeClr val="tx1"/>
                </a:solidFill>
                <a:effectLst/>
                <a:latin typeface="Times New Roman" pitchFamily="18" charset="0"/>
                <a:ea typeface="新細明體" pitchFamily="18" charset="-120"/>
              </a:rPr>
              <a:t>22,071</a:t>
            </a:r>
            <a:endParaRPr kumimoji="1" lang="en-IN"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7" name="Rectangle 6"/>
          <p:cNvSpPr/>
          <p:nvPr/>
        </p:nvSpPr>
        <p:spPr bwMode="auto">
          <a:xfrm>
            <a:off x="2743200" y="2286000"/>
            <a:ext cx="1143000" cy="6858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Aspirin</a:t>
            </a:r>
          </a:p>
          <a:p>
            <a:pPr marL="0" marR="0" indent="0" algn="l"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11,037</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8" name="Rectangle 7"/>
          <p:cNvSpPr/>
          <p:nvPr/>
        </p:nvSpPr>
        <p:spPr bwMode="auto">
          <a:xfrm>
            <a:off x="5334000" y="2286000"/>
            <a:ext cx="1219200" cy="6858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Placebo,</a:t>
            </a:r>
          </a:p>
          <a:p>
            <a:pPr marL="0" marR="0" indent="0" algn="l"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11,034</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9" name="Rectangle 8"/>
          <p:cNvSpPr/>
          <p:nvPr/>
        </p:nvSpPr>
        <p:spPr bwMode="auto">
          <a:xfrm>
            <a:off x="1828800" y="3276600"/>
            <a:ext cx="1371600" cy="6096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Beta carotene</a:t>
            </a: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5,517</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0" name="Rectangle 9"/>
          <p:cNvSpPr/>
          <p:nvPr/>
        </p:nvSpPr>
        <p:spPr bwMode="auto">
          <a:xfrm>
            <a:off x="3352800" y="3276600"/>
            <a:ext cx="1066800" cy="6096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Placebo</a:t>
            </a: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5,520</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1" name="Rectangle 10"/>
          <p:cNvSpPr/>
          <p:nvPr/>
        </p:nvSpPr>
        <p:spPr bwMode="auto">
          <a:xfrm>
            <a:off x="4800600" y="3276600"/>
            <a:ext cx="1219200" cy="6096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Beta carotene</a:t>
            </a: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5,520</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sp>
        <p:nvSpPr>
          <p:cNvPr id="12" name="Rectangle 11"/>
          <p:cNvSpPr/>
          <p:nvPr/>
        </p:nvSpPr>
        <p:spPr bwMode="auto">
          <a:xfrm>
            <a:off x="6248400" y="3276600"/>
            <a:ext cx="1295400" cy="609600"/>
          </a:xfrm>
          <a:prstGeom prst="rect">
            <a:avLst/>
          </a:prstGeom>
          <a:solidFill>
            <a:schemeClr val="accent2">
              <a:lumMod val="60000"/>
              <a:lumOff val="40000"/>
            </a:schemeClr>
          </a:solidFill>
          <a:ln w="9525" cap="flat" cmpd="sng" algn="ctr">
            <a:noFill/>
            <a:prstDash val="solid"/>
            <a:miter lim="800000"/>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smtClean="0">
                <a:ln>
                  <a:noFill/>
                </a:ln>
                <a:solidFill>
                  <a:schemeClr val="tx1"/>
                </a:solidFill>
                <a:effectLst/>
                <a:latin typeface="Times New Roman" pitchFamily="18" charset="0"/>
                <a:ea typeface="新細明體" pitchFamily="18" charset="-120"/>
              </a:rPr>
              <a:t>Placebo</a:t>
            </a: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dirty="0" smtClean="0">
                <a:latin typeface="Times New Roman" pitchFamily="18" charset="0"/>
                <a:ea typeface="新細明體" pitchFamily="18" charset="-120"/>
              </a:rPr>
              <a:t>5,514</a:t>
            </a:r>
            <a:endParaRPr kumimoji="1" lang="en-IN" sz="1600" b="0" i="0" u="none" strike="noStrike" cap="none" normalizeH="0" baseline="0" dirty="0" smtClean="0">
              <a:ln>
                <a:noFill/>
              </a:ln>
              <a:solidFill>
                <a:schemeClr val="tx1"/>
              </a:solidFill>
              <a:effectLst/>
              <a:latin typeface="Times New Roman" pitchFamily="18" charset="0"/>
              <a:ea typeface="新細明體" pitchFamily="18" charset="-120"/>
            </a:endParaRPr>
          </a:p>
        </p:txBody>
      </p:sp>
      <p:cxnSp>
        <p:nvCxnSpPr>
          <p:cNvPr id="14" name="Straight Arrow Connector 13"/>
          <p:cNvCxnSpPr>
            <a:endCxn id="7" idx="0"/>
          </p:cNvCxnSpPr>
          <p:nvPr/>
        </p:nvCxnSpPr>
        <p:spPr bwMode="auto">
          <a:xfrm flipH="1">
            <a:off x="3314700" y="1905000"/>
            <a:ext cx="571500" cy="38100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16" name="Straight Arrow Connector 15"/>
          <p:cNvCxnSpPr>
            <a:endCxn id="8" idx="0"/>
          </p:cNvCxnSpPr>
          <p:nvPr/>
        </p:nvCxnSpPr>
        <p:spPr bwMode="auto">
          <a:xfrm>
            <a:off x="5410200" y="1905000"/>
            <a:ext cx="533400" cy="38100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18" name="Straight Arrow Connector 17"/>
          <p:cNvCxnSpPr/>
          <p:nvPr/>
        </p:nvCxnSpPr>
        <p:spPr bwMode="auto">
          <a:xfrm flipH="1">
            <a:off x="2667000" y="2971800"/>
            <a:ext cx="304800" cy="22860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21" name="Straight Arrow Connector 20"/>
          <p:cNvCxnSpPr>
            <a:endCxn id="10" idx="0"/>
          </p:cNvCxnSpPr>
          <p:nvPr/>
        </p:nvCxnSpPr>
        <p:spPr bwMode="auto">
          <a:xfrm>
            <a:off x="3581400" y="2971800"/>
            <a:ext cx="304800" cy="30480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23" name="Straight Arrow Connector 22"/>
          <p:cNvCxnSpPr>
            <a:endCxn id="11" idx="0"/>
          </p:cNvCxnSpPr>
          <p:nvPr/>
        </p:nvCxnSpPr>
        <p:spPr bwMode="auto">
          <a:xfrm flipH="1">
            <a:off x="5410200" y="2971800"/>
            <a:ext cx="304800" cy="30480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25" name="Straight Arrow Connector 24"/>
          <p:cNvCxnSpPr/>
          <p:nvPr/>
        </p:nvCxnSpPr>
        <p:spPr bwMode="auto">
          <a:xfrm>
            <a:off x="6400800" y="2971800"/>
            <a:ext cx="228600" cy="30480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additive="base">
                                        <p:cTn id="65" dur="500" fill="hold"/>
                                        <p:tgtEl>
                                          <p:spTgt spid="4"/>
                                        </p:tgtEl>
                                        <p:attrNameLst>
                                          <p:attrName>ppt_x</p:attrName>
                                        </p:attrNameLst>
                                      </p:cBhvr>
                                      <p:tavLst>
                                        <p:tav tm="0">
                                          <p:val>
                                            <p:strVal val="#ppt_x"/>
                                          </p:val>
                                        </p:tav>
                                        <p:tav tm="100000">
                                          <p:val>
                                            <p:strVal val="#ppt_x"/>
                                          </p:val>
                                        </p:tav>
                                      </p:tavLst>
                                    </p:anim>
                                    <p:anim calcmode="lin" valueType="num">
                                      <p:cBhvr additive="base">
                                        <p:cTn id="6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81000"/>
            <a:ext cx="7772400" cy="609600"/>
          </a:xfrm>
        </p:spPr>
        <p:txBody>
          <a:bodyPr/>
          <a:lstStyle/>
          <a:p>
            <a:r>
              <a:rPr lang="en-US" sz="2200" b="1" dirty="0" smtClean="0"/>
              <a:t>EXPRESSING RESULTS IN AN RCT</a:t>
            </a:r>
            <a:endParaRPr lang="en-IN" sz="2200" b="1" dirty="0"/>
          </a:p>
        </p:txBody>
      </p:sp>
      <p:sp>
        <p:nvSpPr>
          <p:cNvPr id="3" name="Content Placeholder 2"/>
          <p:cNvSpPr>
            <a:spLocks noGrp="1"/>
          </p:cNvSpPr>
          <p:nvPr>
            <p:ph idx="1"/>
          </p:nvPr>
        </p:nvSpPr>
        <p:spPr>
          <a:xfrm>
            <a:off x="1173163" y="1143000"/>
            <a:ext cx="7772400" cy="5105400"/>
          </a:xfrm>
        </p:spPr>
        <p:txBody>
          <a:bodyPr/>
          <a:lstStyle/>
          <a:p>
            <a:pPr lvl="0"/>
            <a:r>
              <a:rPr lang="en-US" sz="2000" dirty="0" smtClean="0"/>
              <a:t>Relative risk (RR): </a:t>
            </a:r>
          </a:p>
          <a:p>
            <a:pPr lvl="1"/>
            <a:r>
              <a:rPr lang="en-US" sz="1600" dirty="0" smtClean="0"/>
              <a:t>ID(exposed)/ID(unexposed)</a:t>
            </a:r>
          </a:p>
          <a:p>
            <a:pPr lvl="1">
              <a:buNone/>
            </a:pPr>
            <a:endParaRPr lang="en-US" sz="1600" dirty="0" smtClean="0"/>
          </a:p>
          <a:p>
            <a:pPr lvl="1"/>
            <a:endParaRPr lang="en-US" sz="1600" dirty="0" smtClean="0"/>
          </a:p>
          <a:p>
            <a:pPr lvl="0"/>
            <a:r>
              <a:rPr lang="en-US" sz="2000" dirty="0" smtClean="0"/>
              <a:t>Relative risk ratio(RRR):</a:t>
            </a:r>
          </a:p>
          <a:p>
            <a:pPr lvl="1"/>
            <a:r>
              <a:rPr lang="en-US" sz="1600" dirty="0" smtClean="0"/>
              <a:t>(1-RR)</a:t>
            </a:r>
          </a:p>
          <a:p>
            <a:pPr lvl="1">
              <a:buNone/>
            </a:pPr>
            <a:endParaRPr lang="en-US" sz="1600" dirty="0" smtClean="0"/>
          </a:p>
          <a:p>
            <a:pPr lvl="1"/>
            <a:endParaRPr lang="en-IN" sz="1600" dirty="0" smtClean="0"/>
          </a:p>
          <a:p>
            <a:pPr lvl="0"/>
            <a:r>
              <a:rPr lang="en-IN" sz="2000" dirty="0" smtClean="0"/>
              <a:t>Absolute risk reduction(ARR):</a:t>
            </a:r>
          </a:p>
          <a:p>
            <a:pPr lvl="1"/>
            <a:r>
              <a:rPr lang="en-US" sz="1600" dirty="0" smtClean="0"/>
              <a:t>ID(unexposed)-ID(exposed)</a:t>
            </a:r>
          </a:p>
          <a:p>
            <a:pPr lvl="1">
              <a:buNone/>
            </a:pPr>
            <a:endParaRPr lang="en-IN" sz="1600" dirty="0" smtClean="0"/>
          </a:p>
          <a:p>
            <a:pPr lvl="0">
              <a:buNone/>
            </a:pPr>
            <a:endParaRPr lang="en-IN" sz="2000" dirty="0" smtClean="0"/>
          </a:p>
          <a:p>
            <a:pPr lvl="0"/>
            <a:r>
              <a:rPr lang="en-IN" sz="2000" dirty="0" smtClean="0"/>
              <a:t>Efficacy= </a:t>
            </a:r>
            <a:r>
              <a:rPr lang="en-IN" sz="1400" u="sng" dirty="0" smtClean="0"/>
              <a:t>(Rate in those who receive placebo)- (Rate in those who receive vaccine)</a:t>
            </a:r>
            <a:endParaRPr lang="en-IN" sz="1400" dirty="0" smtClean="0"/>
          </a:p>
          <a:p>
            <a:pPr>
              <a:buNone/>
            </a:pPr>
            <a:r>
              <a:rPr lang="en-IN" sz="1400" dirty="0" smtClean="0"/>
              <a:t>        		         Rate in those who received the placebo</a:t>
            </a:r>
          </a:p>
          <a:p>
            <a:pPr>
              <a:buNone/>
            </a:pPr>
            <a:endParaRPr lang="en-IN" sz="1400" dirty="0" smtClean="0"/>
          </a:p>
          <a:p>
            <a:endParaRPr lang="en-IN"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609600"/>
          </a:xfrm>
        </p:spPr>
        <p:txBody>
          <a:bodyPr/>
          <a:lstStyle/>
          <a:p>
            <a:r>
              <a:rPr lang="en-US" sz="2800" b="1" dirty="0" smtClean="0"/>
              <a:t>INTRODUCTION</a:t>
            </a:r>
            <a:endParaRPr lang="en-IN" sz="2800" b="1" dirty="0"/>
          </a:p>
        </p:txBody>
      </p:sp>
      <p:sp>
        <p:nvSpPr>
          <p:cNvPr id="3" name="Content Placeholder 2"/>
          <p:cNvSpPr>
            <a:spLocks noGrp="1"/>
          </p:cNvSpPr>
          <p:nvPr>
            <p:ph idx="1"/>
          </p:nvPr>
        </p:nvSpPr>
        <p:spPr>
          <a:xfrm>
            <a:off x="1173163" y="1447800"/>
            <a:ext cx="7772400" cy="5105400"/>
          </a:xfrm>
        </p:spPr>
        <p:txBody>
          <a:bodyPr/>
          <a:lstStyle/>
          <a:p>
            <a:r>
              <a:rPr lang="en-US" sz="2000" dirty="0" smtClean="0"/>
              <a:t>The idea of epidemiology has its origins almost 2000 years back- Hippocrates – environmental factors can influence the occurrence of disease</a:t>
            </a:r>
          </a:p>
          <a:p>
            <a:pPr>
              <a:buNone/>
            </a:pPr>
            <a:endParaRPr lang="en-US" sz="2000" dirty="0" smtClean="0"/>
          </a:p>
          <a:p>
            <a:pPr>
              <a:buNone/>
            </a:pPr>
            <a:endParaRPr lang="en-US" sz="2000" dirty="0" smtClean="0"/>
          </a:p>
          <a:p>
            <a:r>
              <a:rPr lang="en-US" sz="2000" dirty="0" smtClean="0"/>
              <a:t>Formal beginnings of epidemiology- until 19</a:t>
            </a:r>
            <a:r>
              <a:rPr lang="en-US" sz="2000" baseline="30000" dirty="0" smtClean="0"/>
              <a:t>th</a:t>
            </a:r>
            <a:r>
              <a:rPr lang="en-US" sz="2000" dirty="0" smtClean="0"/>
              <a:t> century- John Snow- risk of cholera in London was associated with source of drinking water supply</a:t>
            </a:r>
          </a:p>
          <a:p>
            <a:pPr>
              <a:buNone/>
            </a:pPr>
            <a:endParaRPr lang="en-US" sz="2000" dirty="0" smtClean="0"/>
          </a:p>
          <a:p>
            <a:pPr>
              <a:buNone/>
            </a:pPr>
            <a:endParaRPr lang="en-US" sz="2000" dirty="0" smtClean="0"/>
          </a:p>
          <a:p>
            <a:r>
              <a:rPr lang="en-IN" sz="2000" dirty="0" smtClean="0"/>
              <a:t>“The study of distribution and determinants of health-related states or events in specified populations, and the application of this study to the control of health problems.” (John Last, 1995) </a:t>
            </a:r>
            <a:endParaRPr lang="en-IN"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3163" y="838200"/>
            <a:ext cx="7772400" cy="5257800"/>
          </a:xfrm>
        </p:spPr>
        <p:txBody>
          <a:bodyPr/>
          <a:lstStyle/>
          <a:p>
            <a:pPr lvl="0"/>
            <a:r>
              <a:rPr lang="en-IN" sz="2000" dirty="0" smtClean="0">
                <a:solidFill>
                  <a:srgbClr val="C00000"/>
                </a:solidFill>
              </a:rPr>
              <a:t>NUMBER NEEDED TO TREAT (NNT</a:t>
            </a:r>
            <a:r>
              <a:rPr lang="en-IN" sz="2000" dirty="0" smtClean="0"/>
              <a:t>): The number of patients who would need to be treated (NNT) to prevent one adverse outcome such as death. This can be calculated by:</a:t>
            </a:r>
          </a:p>
          <a:p>
            <a:pPr lvl="0">
              <a:buNone/>
            </a:pPr>
            <a:endParaRPr lang="en-IN" sz="2000" dirty="0" smtClean="0"/>
          </a:p>
          <a:p>
            <a:pPr>
              <a:buNone/>
            </a:pPr>
            <a:r>
              <a:rPr lang="en-IN" sz="2000" dirty="0" smtClean="0"/>
              <a:t>     NNT= __________________1__________________</a:t>
            </a:r>
          </a:p>
          <a:p>
            <a:pPr>
              <a:buNone/>
            </a:pPr>
            <a:r>
              <a:rPr lang="en-IN" sz="2000" dirty="0" smtClean="0"/>
              <a:t>            (Rate in untreated group) - (Rate in treated group)</a:t>
            </a:r>
          </a:p>
          <a:p>
            <a:pPr>
              <a:buNone/>
            </a:pPr>
            <a:r>
              <a:rPr lang="en-US" sz="2000" dirty="0" smtClean="0"/>
              <a:t>                                       or,</a:t>
            </a:r>
          </a:p>
          <a:p>
            <a:pPr>
              <a:buNone/>
            </a:pPr>
            <a:r>
              <a:rPr lang="en-US" sz="2000" dirty="0" smtClean="0"/>
              <a:t>		     1/ Absolute risk reduction(ARR)</a:t>
            </a:r>
          </a:p>
          <a:p>
            <a:pPr>
              <a:buNone/>
            </a:pPr>
            <a:endParaRPr lang="en-US" sz="2000" dirty="0" smtClean="0"/>
          </a:p>
          <a:p>
            <a:pPr>
              <a:buNone/>
            </a:pPr>
            <a:endParaRPr lang="en-US" sz="2000" dirty="0" smtClean="0"/>
          </a:p>
          <a:p>
            <a:pPr>
              <a:buNone/>
            </a:pPr>
            <a:endParaRPr lang="en-IN" sz="2000" dirty="0" smtClean="0"/>
          </a:p>
          <a:p>
            <a:pPr lvl="0"/>
            <a:r>
              <a:rPr lang="en-IN" sz="2000" dirty="0" smtClean="0">
                <a:solidFill>
                  <a:srgbClr val="C00000"/>
                </a:solidFill>
              </a:rPr>
              <a:t>NUMBER NEEDED TO HARM (NNH) </a:t>
            </a:r>
            <a:r>
              <a:rPr lang="en-IN" sz="2000" dirty="0" smtClean="0"/>
              <a:t>- Risk of side-effects by calculating the number needed to harm to cause one additional person to be harmed.</a:t>
            </a:r>
          </a:p>
          <a:p>
            <a:endParaRPr lang="en-IN"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457200"/>
          </a:xfrm>
        </p:spPr>
        <p:txBody>
          <a:bodyPr/>
          <a:lstStyle/>
          <a:p>
            <a:r>
              <a:rPr lang="en-US" sz="2400" b="1" dirty="0" smtClean="0"/>
              <a:t>INTENT TO TREAT ANALYSIS:</a:t>
            </a:r>
            <a:endParaRPr lang="en-IN" sz="2400" b="1" dirty="0"/>
          </a:p>
        </p:txBody>
      </p:sp>
      <p:sp>
        <p:nvSpPr>
          <p:cNvPr id="3" name="Content Placeholder 2"/>
          <p:cNvSpPr>
            <a:spLocks noGrp="1"/>
          </p:cNvSpPr>
          <p:nvPr>
            <p:ph idx="1"/>
          </p:nvPr>
        </p:nvSpPr>
        <p:spPr>
          <a:xfrm>
            <a:off x="1173163" y="1219200"/>
            <a:ext cx="7772400" cy="5181600"/>
          </a:xfrm>
        </p:spPr>
        <p:txBody>
          <a:bodyPr/>
          <a:lstStyle/>
          <a:p>
            <a:pPr lvl="0"/>
            <a:r>
              <a:rPr lang="en-US" sz="2000" dirty="0" smtClean="0"/>
              <a:t>Also called as Randomized or Method Effectiveness Analysis.</a:t>
            </a:r>
          </a:p>
          <a:p>
            <a:pPr lvl="0"/>
            <a:r>
              <a:rPr lang="en-US" sz="2000" dirty="0" smtClean="0"/>
              <a:t>It compares the outcome according to the randomized group (Gold Standard) and adherence to intervention is not necessary</a:t>
            </a:r>
          </a:p>
          <a:p>
            <a:pPr lvl="0">
              <a:buNone/>
            </a:pPr>
            <a:endParaRPr lang="en-IN" sz="2000" dirty="0" smtClean="0"/>
          </a:p>
          <a:p>
            <a:r>
              <a:rPr lang="en-US" sz="2000" b="1" dirty="0" smtClean="0"/>
              <a:t>Advantages:</a:t>
            </a:r>
            <a:endParaRPr lang="en-IN" sz="2000" dirty="0" smtClean="0"/>
          </a:p>
          <a:p>
            <a:r>
              <a:rPr lang="en-US" sz="2000" dirty="0" smtClean="0"/>
              <a:t>Randomization is maintained:</a:t>
            </a:r>
            <a:endParaRPr lang="en-IN" sz="2000" dirty="0" smtClean="0"/>
          </a:p>
          <a:p>
            <a:r>
              <a:rPr lang="en-US" sz="2000" dirty="0" smtClean="0"/>
              <a:t>Treatment assignment is based on chance alone.</a:t>
            </a:r>
            <a:endParaRPr lang="en-IN" sz="2000" dirty="0" smtClean="0"/>
          </a:p>
          <a:p>
            <a:r>
              <a:rPr lang="en-US" sz="2000" dirty="0" smtClean="0"/>
              <a:t>Randomization provides Theoretical foundation for Statistical test of significance. </a:t>
            </a:r>
          </a:p>
          <a:p>
            <a:pPr>
              <a:buNone/>
            </a:pPr>
            <a:endParaRPr lang="en-IN" sz="2000" dirty="0" smtClean="0"/>
          </a:p>
          <a:p>
            <a:r>
              <a:rPr lang="en-US" sz="2000" b="1" dirty="0" smtClean="0"/>
              <a:t>Disadvantages:</a:t>
            </a:r>
            <a:endParaRPr lang="en-IN" sz="2000" dirty="0" smtClean="0"/>
          </a:p>
          <a:p>
            <a:r>
              <a:rPr lang="en-US" sz="2000" dirty="0" smtClean="0"/>
              <a:t>Does not take into account - protocol violation.</a:t>
            </a:r>
            <a:endParaRPr lang="en-IN" sz="2000" dirty="0" smtClean="0"/>
          </a:p>
          <a:p>
            <a:r>
              <a:rPr lang="en-US" sz="2000" dirty="0" smtClean="0"/>
              <a:t>Groups do not remain comparable at the end</a:t>
            </a:r>
            <a:endParaRPr lang="en-IN" sz="2000" dirty="0" smtClean="0"/>
          </a:p>
          <a:p>
            <a:r>
              <a:rPr lang="en-US" sz="2000" dirty="0" smtClean="0"/>
              <a:t>Analysis may underestimate the adverse effect.</a:t>
            </a:r>
            <a:endParaRPr lang="en-IN" sz="2000" dirty="0" smtClean="0"/>
          </a:p>
          <a:p>
            <a:endParaRPr lang="en-IN"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685800"/>
          </a:xfrm>
        </p:spPr>
        <p:txBody>
          <a:bodyPr/>
          <a:lstStyle/>
          <a:p>
            <a:r>
              <a:rPr lang="en-IN" sz="2400" b="1" dirty="0" smtClean="0"/>
              <a:t>PER PROTOCOL ANALYSIS</a:t>
            </a:r>
            <a:r>
              <a:rPr lang="en-IN" sz="2400" dirty="0" smtClean="0"/>
              <a:t>:</a:t>
            </a:r>
            <a:endParaRPr lang="en-IN" sz="2400" dirty="0"/>
          </a:p>
        </p:txBody>
      </p:sp>
      <p:sp>
        <p:nvSpPr>
          <p:cNvPr id="3" name="Content Placeholder 2"/>
          <p:cNvSpPr>
            <a:spLocks noGrp="1"/>
          </p:cNvSpPr>
          <p:nvPr>
            <p:ph idx="1"/>
          </p:nvPr>
        </p:nvSpPr>
        <p:spPr>
          <a:xfrm>
            <a:off x="1173163" y="1524000"/>
            <a:ext cx="7772400" cy="4572000"/>
          </a:xfrm>
        </p:spPr>
        <p:txBody>
          <a:bodyPr/>
          <a:lstStyle/>
          <a:p>
            <a:pPr lvl="0"/>
            <a:r>
              <a:rPr lang="en-IN" sz="2000" dirty="0" smtClean="0"/>
              <a:t>In this type analysis is done for only those who fully complied to the protocol</a:t>
            </a:r>
          </a:p>
          <a:p>
            <a:pPr lvl="0"/>
            <a:endParaRPr lang="en-IN" sz="2000" dirty="0" smtClean="0"/>
          </a:p>
          <a:p>
            <a:pPr lvl="0"/>
            <a:r>
              <a:rPr lang="en-IN" sz="2000" dirty="0" smtClean="0"/>
              <a:t>It does not include cross-over in final analysis </a:t>
            </a:r>
          </a:p>
          <a:p>
            <a:pPr lvl="0">
              <a:buNone/>
            </a:pPr>
            <a:r>
              <a:rPr lang="en-IN" sz="2000" dirty="0" smtClean="0"/>
              <a:t> </a:t>
            </a:r>
          </a:p>
          <a:p>
            <a:pPr lvl="0"/>
            <a:r>
              <a:rPr lang="en-IN" sz="2000" dirty="0" smtClean="0"/>
              <a:t>Provides a fair idea of efficacy for treatment</a:t>
            </a:r>
          </a:p>
          <a:p>
            <a:pPr lvl="0">
              <a:buNone/>
            </a:pPr>
            <a:r>
              <a:rPr lang="en-IN" sz="2000" dirty="0" smtClean="0"/>
              <a:t> </a:t>
            </a:r>
          </a:p>
          <a:p>
            <a:pPr lvl="0"/>
            <a:r>
              <a:rPr lang="en-IN" sz="2000" dirty="0" smtClean="0"/>
              <a:t>However, it may be biased, as randomization is compromised</a:t>
            </a:r>
          </a:p>
          <a:p>
            <a:pPr lvl="0"/>
            <a:endParaRPr lang="en-IN" sz="2000" dirty="0" smtClean="0"/>
          </a:p>
          <a:p>
            <a:endParaRPr lang="en-IN"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AS TREATED ANALYSIS</a:t>
            </a:r>
            <a:endParaRPr lang="en-IN" sz="2400" b="1" dirty="0"/>
          </a:p>
        </p:txBody>
      </p:sp>
      <p:sp>
        <p:nvSpPr>
          <p:cNvPr id="3" name="Content Placeholder 2"/>
          <p:cNvSpPr>
            <a:spLocks noGrp="1"/>
          </p:cNvSpPr>
          <p:nvPr>
            <p:ph idx="1"/>
          </p:nvPr>
        </p:nvSpPr>
        <p:spPr/>
        <p:txBody>
          <a:bodyPr/>
          <a:lstStyle/>
          <a:p>
            <a:pPr>
              <a:buNone/>
            </a:pPr>
            <a:endParaRPr lang="en-US" sz="2000" b="1" dirty="0" smtClean="0"/>
          </a:p>
          <a:p>
            <a:r>
              <a:rPr lang="en-US" sz="2000" dirty="0" smtClean="0"/>
              <a:t>Subject analyzed according to treatment taken or not.</a:t>
            </a:r>
          </a:p>
          <a:p>
            <a:pPr>
              <a:buNone/>
            </a:pPr>
            <a:r>
              <a:rPr lang="en-US" sz="2000" dirty="0" smtClean="0"/>
              <a:t>    (no relation with randomization).</a:t>
            </a:r>
          </a:p>
          <a:p>
            <a:pPr>
              <a:buNone/>
            </a:pPr>
            <a:endParaRPr lang="en-US" sz="2000" dirty="0" smtClean="0"/>
          </a:p>
          <a:p>
            <a:r>
              <a:rPr lang="en-US" sz="2000" dirty="0" smtClean="0"/>
              <a:t>Non compliant from treatment and vice versa analyzed accordingly.</a:t>
            </a:r>
          </a:p>
          <a:p>
            <a:pPr>
              <a:buNone/>
            </a:pPr>
            <a:endParaRPr lang="en-US" sz="2000" dirty="0" smtClean="0"/>
          </a:p>
          <a:p>
            <a:r>
              <a:rPr lang="en-US" sz="2000" dirty="0" smtClean="0"/>
              <a:t>AT is shown if ITT shows no effect ( why trial done).</a:t>
            </a:r>
          </a:p>
          <a:p>
            <a:endParaRPr lang="en-IN"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228600"/>
            <a:ext cx="7772400" cy="685800"/>
          </a:xfrm>
        </p:spPr>
        <p:txBody>
          <a:bodyPr/>
          <a:lstStyle/>
          <a:p>
            <a:r>
              <a:rPr lang="en-US" sz="2400" b="1" dirty="0" smtClean="0"/>
              <a:t>REPORTING AND INTERPRETATION OF RCT</a:t>
            </a:r>
            <a:endParaRPr lang="en-IN" sz="2400" b="1" dirty="0"/>
          </a:p>
        </p:txBody>
      </p:sp>
      <p:sp>
        <p:nvSpPr>
          <p:cNvPr id="3" name="Content Placeholder 2"/>
          <p:cNvSpPr>
            <a:spLocks noGrp="1"/>
          </p:cNvSpPr>
          <p:nvPr>
            <p:ph idx="1"/>
          </p:nvPr>
        </p:nvSpPr>
        <p:spPr>
          <a:xfrm>
            <a:off x="1173163" y="1219200"/>
            <a:ext cx="7772400" cy="4876800"/>
          </a:xfrm>
        </p:spPr>
        <p:txBody>
          <a:bodyPr/>
          <a:lstStyle/>
          <a:p>
            <a:pPr>
              <a:buNone/>
            </a:pPr>
            <a:endParaRPr lang="en-IN" sz="2000" dirty="0" smtClean="0"/>
          </a:p>
          <a:p>
            <a:r>
              <a:rPr lang="en-IN" sz="2000" dirty="0" smtClean="0"/>
              <a:t>Background and rationale</a:t>
            </a:r>
          </a:p>
          <a:p>
            <a:pPr>
              <a:buNone/>
            </a:pPr>
            <a:endParaRPr lang="en-IN" sz="2000" dirty="0" smtClean="0"/>
          </a:p>
          <a:p>
            <a:r>
              <a:rPr lang="en-IN" sz="2000" dirty="0" smtClean="0"/>
              <a:t>Specification of the primary question and response variables used to assess it.</a:t>
            </a:r>
          </a:p>
          <a:p>
            <a:pPr>
              <a:buNone/>
            </a:pPr>
            <a:endParaRPr lang="en-IN" sz="2000" dirty="0" smtClean="0"/>
          </a:p>
          <a:p>
            <a:r>
              <a:rPr lang="en-IN" sz="2000" dirty="0" smtClean="0"/>
              <a:t>Pre-specified secondary questions</a:t>
            </a:r>
          </a:p>
          <a:p>
            <a:pPr>
              <a:buNone/>
            </a:pPr>
            <a:endParaRPr lang="en-IN" sz="2000" dirty="0" smtClean="0"/>
          </a:p>
          <a:p>
            <a:r>
              <a:rPr lang="en-IN" sz="2000" dirty="0" smtClean="0"/>
              <a:t>Nature of the study population including eligibility criteria and informed consent.</a:t>
            </a:r>
          </a:p>
          <a:p>
            <a:pPr>
              <a:buNone/>
            </a:pPr>
            <a:endParaRPr lang="en-IN" sz="2000" dirty="0" smtClean="0"/>
          </a:p>
          <a:p>
            <a:r>
              <a:rPr lang="en-IN" sz="2000" dirty="0" smtClean="0"/>
              <a:t>Sample size calculations and assumptions used for that calculation.</a:t>
            </a:r>
          </a:p>
          <a:p>
            <a:endParaRPr lang="en-IN"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04800"/>
            <a:ext cx="7772400" cy="685800"/>
          </a:xfrm>
        </p:spPr>
        <p:txBody>
          <a:bodyPr/>
          <a:lstStyle/>
          <a:p>
            <a:endParaRPr lang="en-IN" dirty="0"/>
          </a:p>
        </p:txBody>
      </p:sp>
      <p:sp>
        <p:nvSpPr>
          <p:cNvPr id="3" name="Content Placeholder 2"/>
          <p:cNvSpPr>
            <a:spLocks noGrp="1"/>
          </p:cNvSpPr>
          <p:nvPr>
            <p:ph idx="1"/>
          </p:nvPr>
        </p:nvSpPr>
        <p:spPr>
          <a:xfrm>
            <a:off x="1173163" y="1143000"/>
            <a:ext cx="7772400" cy="4953000"/>
          </a:xfrm>
        </p:spPr>
        <p:txBody>
          <a:bodyPr/>
          <a:lstStyle/>
          <a:p>
            <a:pPr lvl="0">
              <a:buNone/>
            </a:pPr>
            <a:endParaRPr lang="en-IN" sz="2000" dirty="0" smtClean="0"/>
          </a:p>
          <a:p>
            <a:r>
              <a:rPr lang="en-IN" sz="2000" dirty="0" smtClean="0"/>
              <a:t>Basic study design and allocation procedures</a:t>
            </a:r>
          </a:p>
          <a:p>
            <a:endParaRPr lang="en-IN" sz="2000" dirty="0" smtClean="0"/>
          </a:p>
          <a:p>
            <a:r>
              <a:rPr lang="en-IN" sz="2000" dirty="0" smtClean="0"/>
              <a:t>Data collection procedures including efforts to minimize biases.</a:t>
            </a:r>
          </a:p>
          <a:p>
            <a:pPr lvl="0"/>
            <a:endParaRPr lang="en-IN" sz="2000" dirty="0" smtClean="0"/>
          </a:p>
          <a:p>
            <a:r>
              <a:rPr lang="en-IN" sz="2000" dirty="0" smtClean="0"/>
              <a:t>Presentation of key baseline characteristics, by group.</a:t>
            </a:r>
          </a:p>
          <a:p>
            <a:pPr lvl="0"/>
            <a:endParaRPr lang="en-IN" sz="2000" dirty="0" smtClean="0"/>
          </a:p>
          <a:p>
            <a:pPr lvl="0"/>
            <a:r>
              <a:rPr lang="en-IN" sz="2000" dirty="0" smtClean="0"/>
              <a:t>Process measures such as adherence, concomitant therapy use, participants lost to follow.</a:t>
            </a:r>
          </a:p>
          <a:p>
            <a:pPr lvl="0">
              <a:buNone/>
            </a:pPr>
            <a:endParaRPr lang="en-IN" sz="2000" dirty="0" smtClean="0"/>
          </a:p>
          <a:p>
            <a:pPr lvl="0"/>
            <a:r>
              <a:rPr lang="en-IN" sz="2000" dirty="0" smtClean="0"/>
              <a:t>Results for the primary outcome, secondary outcomes and adverse events.</a:t>
            </a:r>
          </a:p>
          <a:p>
            <a:pPr lvl="0">
              <a:buNone/>
            </a:pPr>
            <a:endParaRPr lang="en-IN" sz="20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lvl="0"/>
            <a:r>
              <a:rPr lang="en-IN" sz="2000" dirty="0" smtClean="0"/>
              <a:t>Adverse effects</a:t>
            </a:r>
          </a:p>
          <a:p>
            <a:pPr lvl="0">
              <a:buNone/>
            </a:pPr>
            <a:endParaRPr lang="en-IN" sz="2000" dirty="0" smtClean="0"/>
          </a:p>
          <a:p>
            <a:pPr lvl="0"/>
            <a:r>
              <a:rPr lang="en-IN" sz="2000" dirty="0" smtClean="0"/>
              <a:t>Special analyses, such as subgroups, covariate adjustment, and data derived hypothesis.</a:t>
            </a:r>
          </a:p>
          <a:p>
            <a:pPr lvl="0">
              <a:buNone/>
            </a:pPr>
            <a:endParaRPr lang="en-IN" sz="2000" dirty="0" smtClean="0"/>
          </a:p>
          <a:p>
            <a:pPr lvl="0"/>
            <a:r>
              <a:rPr lang="en-IN" sz="2000" dirty="0" smtClean="0"/>
              <a:t>Interpretation, implications and conclusion in context of the study and information external to the trial</a:t>
            </a:r>
          </a:p>
          <a:p>
            <a:pPr lvl="0">
              <a:buNone/>
            </a:pPr>
            <a:endParaRPr lang="en-IN" sz="2000" dirty="0" smtClean="0"/>
          </a:p>
          <a:p>
            <a:pPr lvl="0"/>
            <a:r>
              <a:rPr lang="en-IN" sz="2000" dirty="0" smtClean="0"/>
              <a:t>A structured abstract that accurately reflects the body of the paper.</a:t>
            </a:r>
          </a:p>
          <a:p>
            <a:endParaRPr lang="en-IN" sz="2000" dirty="0" smtClean="0"/>
          </a:p>
          <a:p>
            <a:endParaRPr lang="en-IN"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CONSORT STATEMENT</a:t>
            </a:r>
            <a:endParaRPr lang="en-IN" sz="2400" b="1" dirty="0"/>
          </a:p>
        </p:txBody>
      </p:sp>
      <p:sp>
        <p:nvSpPr>
          <p:cNvPr id="3" name="Content Placeholder 2"/>
          <p:cNvSpPr>
            <a:spLocks noGrp="1"/>
          </p:cNvSpPr>
          <p:nvPr>
            <p:ph idx="1"/>
          </p:nvPr>
        </p:nvSpPr>
        <p:spPr>
          <a:xfrm>
            <a:off x="1173163" y="1676400"/>
            <a:ext cx="7772400" cy="4419600"/>
          </a:xfrm>
        </p:spPr>
        <p:txBody>
          <a:bodyPr/>
          <a:lstStyle/>
          <a:p>
            <a:r>
              <a:rPr lang="en-IN" sz="2000" dirty="0" smtClean="0"/>
              <a:t>The CONSORT (Consolidated Standards for Reporting Trials) statement is used worldwide to improve the reporting of randomized controlled trials. </a:t>
            </a:r>
          </a:p>
          <a:p>
            <a:pPr>
              <a:buNone/>
            </a:pPr>
            <a:endParaRPr lang="en-IN" sz="2000" dirty="0" smtClean="0"/>
          </a:p>
          <a:p>
            <a:r>
              <a:rPr lang="en-IN" sz="2000" dirty="0" smtClean="0"/>
              <a:t>The CONSORT 2010 Statement is this paper including the 25 item checklist in the table and the flow diagram. </a:t>
            </a:r>
          </a:p>
          <a:p>
            <a:pPr>
              <a:buNone/>
            </a:pPr>
            <a:endParaRPr lang="en-IN" sz="2000" dirty="0" smtClean="0"/>
          </a:p>
          <a:p>
            <a:r>
              <a:rPr lang="en-IN" sz="2000" dirty="0" smtClean="0"/>
              <a:t>It provides guidance for reporting all randomised controlled trials, but focuses on the most common design type—individually randomised, two group, parallel trials.</a:t>
            </a:r>
            <a:endParaRPr lang="en-IN"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791200"/>
            <a:ext cx="7772400" cy="685800"/>
          </a:xfrm>
        </p:spPr>
        <p:txBody>
          <a:bodyPr/>
          <a:lstStyle/>
          <a:p>
            <a:pPr algn="ctr"/>
            <a:r>
              <a:rPr lang="en-IN" sz="1600" b="1" dirty="0" smtClean="0"/>
              <a:t/>
            </a:r>
            <a:br>
              <a:rPr lang="en-IN" sz="1600" b="1" dirty="0" smtClean="0"/>
            </a:br>
            <a:r>
              <a:rPr lang="en-IN" sz="1600" b="1" dirty="0" smtClean="0"/>
              <a:t> Flow diagram of the progress through the phases of a parallel randomised trial of two groups (that is, enrolment, intervention allocation, follow-up, and data analysis)</a:t>
            </a:r>
            <a:endParaRPr lang="en-IN" sz="1600" b="1"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143000" y="609600"/>
            <a:ext cx="7620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219200" y="457200"/>
            <a:ext cx="71628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2057400"/>
            <a:ext cx="7878763" cy="4191000"/>
          </a:xfrm>
        </p:spPr>
        <p:txBody>
          <a:bodyPr/>
          <a:lstStyle/>
          <a:p>
            <a:r>
              <a:rPr lang="en-IN" sz="2000" dirty="0" smtClean="0"/>
              <a:t>Epidemiologic studies -observational or experimental</a:t>
            </a:r>
          </a:p>
          <a:p>
            <a:pPr>
              <a:buNone/>
            </a:pPr>
            <a:r>
              <a:rPr lang="en-IN" sz="2000" dirty="0" smtClean="0"/>
              <a:t> </a:t>
            </a:r>
          </a:p>
          <a:p>
            <a:r>
              <a:rPr lang="en-IN" sz="2000" dirty="0" smtClean="0"/>
              <a:t>Observational studies allow nature to take its course: the investigator measures but does not intervene</a:t>
            </a:r>
          </a:p>
          <a:p>
            <a:pPr>
              <a:buNone/>
            </a:pPr>
            <a:endParaRPr lang="en-IN" sz="2000" dirty="0" smtClean="0"/>
          </a:p>
          <a:p>
            <a:r>
              <a:rPr lang="en-US" sz="2000" dirty="0" smtClean="0"/>
              <a:t>Experimental studies: investigator intervenes.</a:t>
            </a:r>
          </a:p>
          <a:p>
            <a:pPr>
              <a:buNone/>
            </a:pPr>
            <a:endParaRPr lang="en-US" sz="2000" dirty="0" smtClean="0"/>
          </a:p>
          <a:p>
            <a:pPr>
              <a:buNone/>
            </a:pPr>
            <a:r>
              <a:rPr lang="en-US" sz="2000" dirty="0" smtClean="0"/>
              <a:t>		</a:t>
            </a:r>
            <a:endParaRPr lang="en-IN"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259763" cy="990600"/>
          </a:xfrm>
        </p:spPr>
        <p:txBody>
          <a:bodyPr/>
          <a:lstStyle/>
          <a:p>
            <a:pPr algn="ctr"/>
            <a:r>
              <a:rPr lang="en-US" sz="2000" b="1" dirty="0" smtClean="0"/>
              <a:t>PROBLEMS ENCOUNTERED WHILE CONDUCT OF  AN RCT</a:t>
            </a:r>
            <a:endParaRPr lang="en-IN" sz="2000" b="1" dirty="0"/>
          </a:p>
        </p:txBody>
      </p:sp>
      <p:sp>
        <p:nvSpPr>
          <p:cNvPr id="3" name="Content Placeholder 2"/>
          <p:cNvSpPr>
            <a:spLocks noGrp="1"/>
          </p:cNvSpPr>
          <p:nvPr>
            <p:ph idx="1"/>
          </p:nvPr>
        </p:nvSpPr>
        <p:spPr/>
        <p:txBody>
          <a:bodyPr/>
          <a:lstStyle/>
          <a:p>
            <a:r>
              <a:rPr lang="en-US" sz="2000" dirty="0" smtClean="0"/>
              <a:t>Volunteers and non participants</a:t>
            </a:r>
          </a:p>
          <a:p>
            <a:pPr>
              <a:buNone/>
            </a:pPr>
            <a:endParaRPr lang="en-US" sz="2000" dirty="0" smtClean="0"/>
          </a:p>
          <a:p>
            <a:r>
              <a:rPr lang="en-US" sz="2000" dirty="0" smtClean="0"/>
              <a:t>Non-compliance and refusal to continue in the trial</a:t>
            </a:r>
          </a:p>
          <a:p>
            <a:pPr>
              <a:buNone/>
            </a:pPr>
            <a:endParaRPr lang="en-US" sz="2000" dirty="0" smtClean="0"/>
          </a:p>
          <a:p>
            <a:r>
              <a:rPr lang="en-US" sz="2000" dirty="0" smtClean="0"/>
              <a:t>Lost to follow up</a:t>
            </a:r>
          </a:p>
          <a:p>
            <a:pPr>
              <a:buNone/>
            </a:pPr>
            <a:endParaRPr lang="en-US" sz="2000" dirty="0" smtClean="0"/>
          </a:p>
          <a:p>
            <a:r>
              <a:rPr lang="en-US" sz="2000" dirty="0" smtClean="0"/>
              <a:t>Co-Interventions </a:t>
            </a:r>
            <a:endParaRPr lang="en-IN"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81000"/>
            <a:ext cx="7772400" cy="457200"/>
          </a:xfrm>
        </p:spPr>
        <p:txBody>
          <a:bodyPr/>
          <a:lstStyle/>
          <a:p>
            <a:r>
              <a:rPr lang="en-US" sz="2400" b="1" dirty="0" smtClean="0"/>
              <a:t>FIELD TRIALS</a:t>
            </a:r>
            <a:endParaRPr lang="en-IN" sz="2400" b="1" dirty="0"/>
          </a:p>
        </p:txBody>
      </p:sp>
      <p:sp>
        <p:nvSpPr>
          <p:cNvPr id="3" name="Content Placeholder 2"/>
          <p:cNvSpPr>
            <a:spLocks noGrp="1"/>
          </p:cNvSpPr>
          <p:nvPr>
            <p:ph idx="1"/>
          </p:nvPr>
        </p:nvSpPr>
        <p:spPr>
          <a:xfrm>
            <a:off x="1143000" y="990600"/>
            <a:ext cx="7772400" cy="1905000"/>
          </a:xfrm>
        </p:spPr>
        <p:txBody>
          <a:bodyPr/>
          <a:lstStyle/>
          <a:p>
            <a:r>
              <a:rPr lang="en-IN" sz="2000" dirty="0" smtClean="0"/>
              <a:t>Involve people who are disease free but presumed to be at risk;</a:t>
            </a:r>
          </a:p>
          <a:p>
            <a:r>
              <a:rPr lang="en-IN" sz="2000" dirty="0" smtClean="0"/>
              <a:t>Data collection takes place in the field, usually among non-institutionalized people in the general population. </a:t>
            </a:r>
          </a:p>
          <a:p>
            <a:r>
              <a:rPr lang="en-IN" sz="2000" dirty="0" smtClean="0"/>
              <a:t>Field trials are often huge undertakings involving major logistic and financial consideration.</a:t>
            </a:r>
          </a:p>
          <a:p>
            <a:endParaRPr lang="en-IN" sz="2000" dirty="0"/>
          </a:p>
        </p:txBody>
      </p:sp>
      <p:pic>
        <p:nvPicPr>
          <p:cNvPr id="2050" name="Picture 2"/>
          <p:cNvPicPr>
            <a:picLocks noChangeAspect="1" noChangeArrowheads="1"/>
          </p:cNvPicPr>
          <p:nvPr/>
        </p:nvPicPr>
        <p:blipFill>
          <a:blip r:embed="rId2" cstate="print"/>
          <a:srcRect l="25769" t="30208" r="29722" b="18750"/>
          <a:stretch>
            <a:fillRect/>
          </a:stretch>
        </p:blipFill>
        <p:spPr bwMode="auto">
          <a:xfrm>
            <a:off x="1981200" y="2895600"/>
            <a:ext cx="5486400" cy="3581400"/>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0"/>
            <a:ext cx="7772400" cy="1066800"/>
          </a:xfrm>
        </p:spPr>
        <p:txBody>
          <a:bodyPr/>
          <a:lstStyle/>
          <a:p>
            <a:pPr algn="ctr"/>
            <a:r>
              <a:rPr lang="en-US" sz="2400" b="1" dirty="0" smtClean="0"/>
              <a:t>COMMUNITY TRIALS</a:t>
            </a:r>
            <a:endParaRPr lang="en-IN" sz="2400" b="1" dirty="0"/>
          </a:p>
        </p:txBody>
      </p:sp>
      <p:sp>
        <p:nvSpPr>
          <p:cNvPr id="3" name="Content Placeholder 2"/>
          <p:cNvSpPr>
            <a:spLocks noGrp="1"/>
          </p:cNvSpPr>
          <p:nvPr>
            <p:ph idx="1"/>
          </p:nvPr>
        </p:nvSpPr>
        <p:spPr>
          <a:xfrm>
            <a:off x="1066801" y="1066800"/>
            <a:ext cx="7696200" cy="5105400"/>
          </a:xfrm>
        </p:spPr>
        <p:txBody>
          <a:bodyPr/>
          <a:lstStyle/>
          <a:p>
            <a:r>
              <a:rPr lang="en-IN" sz="2000" dirty="0" smtClean="0"/>
              <a:t>Experiments -involve communities</a:t>
            </a:r>
          </a:p>
          <a:p>
            <a:pPr>
              <a:buNone/>
            </a:pPr>
            <a:endParaRPr lang="en-IN" sz="2000" dirty="0" smtClean="0"/>
          </a:p>
          <a:p>
            <a:r>
              <a:rPr lang="en-US" sz="2000" dirty="0" smtClean="0"/>
              <a:t>Unit of study – groups in community</a:t>
            </a:r>
          </a:p>
          <a:p>
            <a:endParaRPr lang="en-IN" sz="2000" dirty="0" smtClean="0"/>
          </a:p>
          <a:p>
            <a:r>
              <a:rPr lang="en-IN" sz="2000" dirty="0" smtClean="0"/>
              <a:t>For higher prevalence of risk factors for a certain disease in a population</a:t>
            </a:r>
          </a:p>
          <a:p>
            <a:pPr>
              <a:buNone/>
            </a:pPr>
            <a:endParaRPr lang="en-IN" sz="2000" dirty="0" smtClean="0"/>
          </a:p>
          <a:p>
            <a:r>
              <a:rPr lang="en-IN" sz="2000" dirty="0" smtClean="0"/>
              <a:t>In a community trial the epidemiologist selects two communities that are similar in many respects as possible. </a:t>
            </a:r>
          </a:p>
          <a:p>
            <a:endParaRPr lang="en-IN" sz="2000" dirty="0" smtClean="0"/>
          </a:p>
          <a:p>
            <a:r>
              <a:rPr lang="en-IN" sz="2000" i="1" dirty="0" smtClean="0">
                <a:solidFill>
                  <a:schemeClr val="tx2"/>
                </a:solidFill>
              </a:rPr>
              <a:t>Community assent</a:t>
            </a:r>
            <a:r>
              <a:rPr lang="en-IN" sz="2000" dirty="0" smtClean="0"/>
              <a:t> for participation in the trial is obtained from various political and other community leaders following which the trial is started.</a:t>
            </a:r>
          </a:p>
          <a:p>
            <a:endParaRPr lang="en-IN"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762000"/>
          </a:xfrm>
        </p:spPr>
        <p:txBody>
          <a:bodyPr/>
          <a:lstStyle/>
          <a:p>
            <a:r>
              <a:rPr lang="en-US" sz="2400" b="1" dirty="0" smtClean="0"/>
              <a:t>CONDUCT OF A COMMUNITY TRIAL</a:t>
            </a:r>
            <a:endParaRPr lang="en-IN" sz="2400" b="1" dirty="0"/>
          </a:p>
        </p:txBody>
      </p:sp>
      <p:sp>
        <p:nvSpPr>
          <p:cNvPr id="3" name="Content Placeholder 2"/>
          <p:cNvSpPr>
            <a:spLocks noGrp="1"/>
          </p:cNvSpPr>
          <p:nvPr>
            <p:ph idx="1"/>
          </p:nvPr>
        </p:nvSpPr>
        <p:spPr>
          <a:xfrm>
            <a:off x="1173163" y="1371600"/>
            <a:ext cx="7772400" cy="4724400"/>
          </a:xfrm>
        </p:spPr>
        <p:txBody>
          <a:bodyPr/>
          <a:lstStyle/>
          <a:p>
            <a:r>
              <a:rPr lang="en-IN" sz="2000" dirty="0" smtClean="0"/>
              <a:t>Community trials have six stages. Each stage depends upon successful completion of the previous stage:</a:t>
            </a:r>
          </a:p>
          <a:p>
            <a:pPr>
              <a:buNone/>
            </a:pPr>
            <a:endParaRPr lang="en-IN" sz="2000" dirty="0" smtClean="0"/>
          </a:p>
          <a:p>
            <a:pPr lvl="1">
              <a:buFont typeface="Wingdings" pitchFamily="2" charset="2"/>
              <a:buChar char="q"/>
            </a:pPr>
            <a:r>
              <a:rPr lang="en-IN" sz="2000" dirty="0" smtClean="0"/>
              <a:t>Development of a protocol</a:t>
            </a:r>
          </a:p>
          <a:p>
            <a:pPr lvl="1">
              <a:buFont typeface="Wingdings" pitchFamily="2" charset="2"/>
              <a:buChar char="q"/>
            </a:pPr>
            <a:endParaRPr lang="en-IN" sz="2000" dirty="0" smtClean="0"/>
          </a:p>
          <a:p>
            <a:pPr lvl="1">
              <a:buFont typeface="Wingdings" pitchFamily="2" charset="2"/>
              <a:buChar char="q"/>
            </a:pPr>
            <a:r>
              <a:rPr lang="en-IN" sz="2000" dirty="0" smtClean="0"/>
              <a:t>Community selection and recruitment</a:t>
            </a:r>
          </a:p>
          <a:p>
            <a:pPr lvl="1">
              <a:buFont typeface="Wingdings" pitchFamily="2" charset="2"/>
              <a:buChar char="q"/>
            </a:pPr>
            <a:endParaRPr lang="en-IN" sz="2000" dirty="0" smtClean="0"/>
          </a:p>
          <a:p>
            <a:pPr lvl="1">
              <a:buFont typeface="Wingdings" pitchFamily="2" charset="2"/>
              <a:buChar char="q"/>
            </a:pPr>
            <a:r>
              <a:rPr lang="en-IN" sz="2000" dirty="0" smtClean="0"/>
              <a:t>Establishment of a baseline and community surveillance</a:t>
            </a:r>
          </a:p>
          <a:p>
            <a:pPr lvl="1">
              <a:buFont typeface="Wingdings" pitchFamily="2" charset="2"/>
              <a:buChar char="q"/>
            </a:pPr>
            <a:endParaRPr lang="en-IN" sz="2000" dirty="0" smtClean="0"/>
          </a:p>
          <a:p>
            <a:pPr lvl="1">
              <a:buFont typeface="Wingdings" pitchFamily="2" charset="2"/>
              <a:buChar char="q"/>
            </a:pPr>
            <a:r>
              <a:rPr lang="en-IN" sz="2000" dirty="0" smtClean="0"/>
              <a:t>Intervention selection and assignment</a:t>
            </a:r>
          </a:p>
          <a:p>
            <a:pPr lvl="1">
              <a:buFont typeface="Wingdings" pitchFamily="2" charset="2"/>
              <a:buChar char="q"/>
            </a:pPr>
            <a:endParaRPr lang="en-IN" sz="2000" dirty="0" smtClean="0"/>
          </a:p>
          <a:p>
            <a:pPr lvl="1">
              <a:buFont typeface="Wingdings" pitchFamily="2" charset="2"/>
              <a:buChar char="q"/>
            </a:pPr>
            <a:r>
              <a:rPr lang="en-IN" sz="2000" dirty="0" smtClean="0"/>
              <a:t>Oversight and data monitoring</a:t>
            </a:r>
          </a:p>
          <a:p>
            <a:pPr lvl="1">
              <a:buFont typeface="Wingdings" pitchFamily="2" charset="2"/>
              <a:buChar char="q"/>
            </a:pPr>
            <a:endParaRPr lang="en-IN" sz="2000" dirty="0" smtClean="0"/>
          </a:p>
          <a:p>
            <a:pPr lvl="1">
              <a:buFont typeface="Wingdings" pitchFamily="2" charset="2"/>
              <a:buChar char="q"/>
            </a:pPr>
            <a:r>
              <a:rPr lang="en-IN" sz="2000" dirty="0" smtClean="0"/>
              <a:t>Evaluation</a:t>
            </a:r>
          </a:p>
          <a:p>
            <a:endParaRPr lang="en-IN" sz="2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772400" cy="609600"/>
          </a:xfrm>
        </p:spPr>
        <p:txBody>
          <a:bodyPr/>
          <a:lstStyle/>
          <a:p>
            <a:pPr algn="ctr"/>
            <a:r>
              <a:rPr lang="en-US" sz="2000" dirty="0" smtClean="0"/>
              <a:t>GENERIC DESIGN OF COMMUNITY TRIAL </a:t>
            </a:r>
            <a:endParaRPr lang="en-IN" sz="2000" dirty="0"/>
          </a:p>
        </p:txBody>
      </p:sp>
      <p:pic>
        <p:nvPicPr>
          <p:cNvPr id="1026" name="Picture 2"/>
          <p:cNvPicPr>
            <a:picLocks noGrp="1" noChangeAspect="1" noChangeArrowheads="1"/>
          </p:cNvPicPr>
          <p:nvPr>
            <p:ph idx="1"/>
          </p:nvPr>
        </p:nvPicPr>
        <p:blipFill>
          <a:blip r:embed="rId2" cstate="print"/>
          <a:srcRect l="32930" t="22222" r="32712" b="16667"/>
          <a:stretch>
            <a:fillRect/>
          </a:stretch>
        </p:blipFill>
        <p:spPr bwMode="auto">
          <a:xfrm>
            <a:off x="2209800" y="990600"/>
            <a:ext cx="5334000" cy="5638800"/>
          </a:xfrm>
          <a:prstGeom prst="rect">
            <a:avLst/>
          </a:prstGeom>
          <a:ln w="38100" cap="sq">
            <a:solidFill>
              <a:srgbClr val="C00000"/>
            </a:solidFill>
            <a:prstDash val="solid"/>
            <a:miter lim="800000"/>
          </a:ln>
          <a:effectLst>
            <a:outerShdw blurRad="50800" dist="38100" dir="8100000" algn="tr" rotWithShape="0">
              <a:prstClr val="black">
                <a:alpha val="40000"/>
              </a:prstClr>
            </a:outerShdw>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b="1" dirty="0" smtClean="0"/>
              <a:t>QUASI-EXPERIMENTAL STUDY</a:t>
            </a:r>
            <a:endParaRPr lang="en-IN" sz="2400" b="1" dirty="0"/>
          </a:p>
        </p:txBody>
      </p:sp>
      <p:sp>
        <p:nvSpPr>
          <p:cNvPr id="3" name="Content Placeholder 2"/>
          <p:cNvSpPr>
            <a:spLocks noGrp="1"/>
          </p:cNvSpPr>
          <p:nvPr>
            <p:ph idx="1"/>
          </p:nvPr>
        </p:nvSpPr>
        <p:spPr/>
        <p:txBody>
          <a:bodyPr/>
          <a:lstStyle/>
          <a:p>
            <a:r>
              <a:rPr lang="en-IN" sz="2000" dirty="0" smtClean="0"/>
              <a:t>Ideally, an experimental design should have three essential elements of “randomization”; “controls” and “blinding”. </a:t>
            </a:r>
          </a:p>
          <a:p>
            <a:pPr>
              <a:buNone/>
            </a:pPr>
            <a:endParaRPr lang="en-IN" sz="2000" dirty="0" smtClean="0"/>
          </a:p>
          <a:p>
            <a:r>
              <a:rPr lang="en-IN" sz="2000" dirty="0" smtClean="0"/>
              <a:t>Sometimes one may not be able to randomly allocate subjects into two groups or at times the placebo part of the comparison group  may not be possible.</a:t>
            </a:r>
          </a:p>
          <a:p>
            <a:pPr>
              <a:buNone/>
            </a:pPr>
            <a:endParaRPr lang="en-IN" sz="2000" dirty="0" smtClean="0"/>
          </a:p>
          <a:p>
            <a:r>
              <a:rPr lang="en-IN" sz="2000" dirty="0" smtClean="0"/>
              <a:t>Such circumstances, when an intervention has been given to one group of subjects and not given to another group but the procedure of random allocation or placebo control has not been enforced for various reasons of impracticability or ethics, are called as “Quasi-experimental” studies.</a:t>
            </a:r>
          </a:p>
          <a:p>
            <a:endParaRPr lang="en-US" sz="2000" dirty="0" smtClean="0"/>
          </a:p>
          <a:p>
            <a:endParaRPr lang="en-IN"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sz="2000" b="1" dirty="0" smtClean="0"/>
              <a:t> ETHICAL CONSIDERATIONS IN A RANDOMIZED CLINICAL TRIAL  (Hill,1977)</a:t>
            </a:r>
            <a:br>
              <a:rPr lang="en-IN" sz="2000" b="1" dirty="0" smtClean="0"/>
            </a:br>
            <a:endParaRPr lang="en-IN" sz="2000" b="1" dirty="0"/>
          </a:p>
        </p:txBody>
      </p:sp>
      <p:pic>
        <p:nvPicPr>
          <p:cNvPr id="1026" name="Picture 2"/>
          <p:cNvPicPr>
            <a:picLocks noGrp="1" noChangeAspect="1" noChangeArrowheads="1"/>
          </p:cNvPicPr>
          <p:nvPr>
            <p:ph idx="1"/>
          </p:nvPr>
        </p:nvPicPr>
        <p:blipFill>
          <a:blip r:embed="rId2" cstate="print"/>
          <a:srcRect l="13460" t="41071" r="14254" b="19643"/>
          <a:stretch>
            <a:fillRect/>
          </a:stretch>
        </p:blipFill>
        <p:spPr bwMode="auto">
          <a:xfrm>
            <a:off x="990600" y="1981200"/>
            <a:ext cx="78486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685800"/>
          </a:xfrm>
        </p:spPr>
        <p:txBody>
          <a:bodyPr/>
          <a:lstStyle/>
          <a:p>
            <a:r>
              <a:rPr lang="en-US" sz="2400" b="1" dirty="0" smtClean="0"/>
              <a:t>REGISTRATION OF CLINICAL TRIALS IN INDIA</a:t>
            </a:r>
            <a:endParaRPr lang="en-IN" sz="2400" dirty="0"/>
          </a:p>
        </p:txBody>
      </p:sp>
      <p:sp>
        <p:nvSpPr>
          <p:cNvPr id="3" name="Content Placeholder 2"/>
          <p:cNvSpPr>
            <a:spLocks noGrp="1"/>
          </p:cNvSpPr>
          <p:nvPr>
            <p:ph idx="1"/>
          </p:nvPr>
        </p:nvSpPr>
        <p:spPr>
          <a:xfrm>
            <a:off x="1143000" y="1600200"/>
            <a:ext cx="7772400" cy="4800600"/>
          </a:xfrm>
        </p:spPr>
        <p:txBody>
          <a:bodyPr/>
          <a:lstStyle/>
          <a:p>
            <a:r>
              <a:rPr lang="en-IN" sz="2000" dirty="0" smtClean="0"/>
              <a:t>The Clinical Trials Registry–India is an online, primary register of the WHO’s International Clinical Trials Registry Platform.</a:t>
            </a:r>
          </a:p>
          <a:p>
            <a:pPr>
              <a:buNone/>
            </a:pPr>
            <a:endParaRPr lang="en-IN" sz="2000" dirty="0" smtClean="0"/>
          </a:p>
          <a:p>
            <a:r>
              <a:rPr lang="en-IN" sz="2000" dirty="0" smtClean="0"/>
              <a:t>It was launched on 20 July </a:t>
            </a:r>
            <a:r>
              <a:rPr lang="en-IN" sz="2000" i="1" dirty="0" smtClean="0"/>
              <a:t>at the National Institute of Medical </a:t>
            </a:r>
            <a:r>
              <a:rPr lang="en-IN" sz="2000" dirty="0" smtClean="0"/>
              <a:t>Statistics, New Delhi.</a:t>
            </a:r>
          </a:p>
          <a:p>
            <a:pPr>
              <a:buNone/>
            </a:pPr>
            <a:endParaRPr lang="en-IN" sz="2000" dirty="0" smtClean="0"/>
          </a:p>
          <a:p>
            <a:r>
              <a:rPr lang="en-IN" sz="2000" dirty="0" smtClean="0"/>
              <a:t>Registration is voluntary and free</a:t>
            </a:r>
          </a:p>
          <a:p>
            <a:endParaRPr lang="en-IN" sz="2000" dirty="0" smtClean="0"/>
          </a:p>
          <a:p>
            <a:r>
              <a:rPr lang="en-IN" sz="2000" dirty="0" smtClean="0"/>
              <a:t>The register is searchable free of charge. </a:t>
            </a:r>
          </a:p>
          <a:p>
            <a:endParaRPr lang="en-IN" sz="2000" dirty="0" smtClean="0"/>
          </a:p>
          <a:p>
            <a:r>
              <a:rPr lang="en-IN" sz="2000" dirty="0" smtClean="0"/>
              <a:t>Public disclosure of all 20 items in the WHO Trial Registration Data Set is mandatory for a valid registration number to be allocated.</a:t>
            </a:r>
          </a:p>
          <a:p>
            <a:endParaRPr lang="en-IN" sz="2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000" dirty="0" smtClean="0"/>
              <a:t>REFERENCES:</a:t>
            </a:r>
            <a:br>
              <a:rPr lang="en-IN" sz="2000" dirty="0" smtClean="0"/>
            </a:br>
            <a:endParaRPr lang="en-IN" sz="2000" dirty="0"/>
          </a:p>
        </p:txBody>
      </p:sp>
      <p:sp>
        <p:nvSpPr>
          <p:cNvPr id="3" name="Content Placeholder 2"/>
          <p:cNvSpPr>
            <a:spLocks noGrp="1"/>
          </p:cNvSpPr>
          <p:nvPr>
            <p:ph idx="1"/>
          </p:nvPr>
        </p:nvSpPr>
        <p:spPr>
          <a:xfrm>
            <a:off x="914400" y="1219200"/>
            <a:ext cx="7772400" cy="4876800"/>
          </a:xfrm>
        </p:spPr>
        <p:txBody>
          <a:bodyPr/>
          <a:lstStyle/>
          <a:p>
            <a:pPr lvl="0"/>
            <a:r>
              <a:rPr lang="en-IN" sz="1600" dirty="0" err="1" smtClean="0"/>
              <a:t>Detels</a:t>
            </a:r>
            <a:r>
              <a:rPr lang="en-IN" sz="1600" dirty="0" smtClean="0"/>
              <a:t> R, </a:t>
            </a:r>
            <a:r>
              <a:rPr lang="en-IN" sz="1600" dirty="0" err="1" smtClean="0"/>
              <a:t>Beaglehole</a:t>
            </a:r>
            <a:r>
              <a:rPr lang="en-IN" sz="1600" dirty="0" smtClean="0"/>
              <a:t> R, </a:t>
            </a:r>
            <a:r>
              <a:rPr lang="en-IN" sz="1600" dirty="0" err="1" smtClean="0"/>
              <a:t>Lansang</a:t>
            </a:r>
            <a:r>
              <a:rPr lang="en-IN" sz="1600" dirty="0" smtClean="0"/>
              <a:t> MA, </a:t>
            </a:r>
            <a:r>
              <a:rPr lang="en-IN" sz="1600" dirty="0" err="1" smtClean="0"/>
              <a:t>Gulliford</a:t>
            </a:r>
            <a:r>
              <a:rPr lang="en-IN" sz="1600" dirty="0" smtClean="0"/>
              <a:t> M. Oxford textbook of public health. Volume 2 . Methods of public health. 5</a:t>
            </a:r>
            <a:r>
              <a:rPr lang="en-IN" sz="1600" baseline="30000" dirty="0" smtClean="0"/>
              <a:t>th</a:t>
            </a:r>
            <a:r>
              <a:rPr lang="en-IN" sz="1600" dirty="0" smtClean="0"/>
              <a:t> edition, Oxford University Press, 2009.</a:t>
            </a:r>
          </a:p>
          <a:p>
            <a:pPr lvl="0"/>
            <a:r>
              <a:rPr lang="en-IN" sz="1600" dirty="0" err="1" smtClean="0"/>
              <a:t>Beaglehole</a:t>
            </a:r>
            <a:r>
              <a:rPr lang="en-IN" sz="1600" dirty="0" smtClean="0"/>
              <a:t> R, Bonita R, </a:t>
            </a:r>
            <a:r>
              <a:rPr lang="en-IN" sz="1600" dirty="0" err="1" smtClean="0"/>
              <a:t>Kjellstorm</a:t>
            </a:r>
            <a:r>
              <a:rPr lang="en-IN" sz="1600" dirty="0" smtClean="0"/>
              <a:t> T. Basic epidemiology. WHO, Geneva, 2002.</a:t>
            </a:r>
          </a:p>
          <a:p>
            <a:pPr lvl="0"/>
            <a:r>
              <a:rPr lang="en-IN" sz="1600" dirty="0" err="1" smtClean="0"/>
              <a:t>Gordis</a:t>
            </a:r>
            <a:r>
              <a:rPr lang="en-IN" sz="1600" dirty="0" smtClean="0"/>
              <a:t> L. Epidemiology. Third edition, Elsevier Saunders. 2004</a:t>
            </a:r>
          </a:p>
          <a:p>
            <a:pPr lvl="0"/>
            <a:r>
              <a:rPr lang="en-IN" sz="1600" dirty="0" err="1" smtClean="0"/>
              <a:t>Lillienfield</a:t>
            </a:r>
            <a:r>
              <a:rPr lang="en-IN" sz="1600" dirty="0" smtClean="0"/>
              <a:t> DE, </a:t>
            </a:r>
            <a:r>
              <a:rPr lang="en-IN" sz="1600" dirty="0" err="1" smtClean="0"/>
              <a:t>Stolley</a:t>
            </a:r>
            <a:r>
              <a:rPr lang="en-IN" sz="1600" dirty="0" smtClean="0"/>
              <a:t> PD. Foundations of epidemiology. Third edition. Oxford University Press, 1994.</a:t>
            </a:r>
          </a:p>
          <a:p>
            <a:pPr lvl="0"/>
            <a:r>
              <a:rPr lang="en-IN" sz="1600" dirty="0" err="1" smtClean="0"/>
              <a:t>MacMohan</a:t>
            </a:r>
            <a:r>
              <a:rPr lang="en-IN" sz="1600" dirty="0" smtClean="0"/>
              <a:t> B, Pugh TF. Epidemiology Principles and methods. Fifth edition, Little, Brown and Company, Boston, 1970.</a:t>
            </a:r>
          </a:p>
          <a:p>
            <a:pPr lvl="0"/>
            <a:r>
              <a:rPr lang="en-IN" sz="1600" dirty="0" smtClean="0"/>
              <a:t>Fletcher RH, Fletcher SW. Clinical epidemiology The essentials. 4</a:t>
            </a:r>
            <a:r>
              <a:rPr lang="en-IN" sz="1600" baseline="30000" dirty="0" smtClean="0"/>
              <a:t>th</a:t>
            </a:r>
            <a:r>
              <a:rPr lang="en-IN" sz="1600" dirty="0" smtClean="0"/>
              <a:t> edition, </a:t>
            </a:r>
            <a:r>
              <a:rPr lang="en-IN" sz="1600" dirty="0" err="1" smtClean="0"/>
              <a:t>Lippincot</a:t>
            </a:r>
            <a:r>
              <a:rPr lang="en-IN" sz="1600" dirty="0" smtClean="0"/>
              <a:t> Williams and Wilkins, 2005.</a:t>
            </a:r>
          </a:p>
          <a:p>
            <a:pPr lvl="0"/>
            <a:r>
              <a:rPr lang="en-IN" sz="1600" dirty="0" smtClean="0"/>
              <a:t>Textbook of public health. AFMC, Pune in collaboration with WHO India Country Office.</a:t>
            </a:r>
          </a:p>
          <a:p>
            <a:pPr lvl="0"/>
            <a:r>
              <a:rPr lang="en-IN" sz="1600" dirty="0" smtClean="0"/>
              <a:t> Kenneth F Schulz, Douglas G Altman, David </a:t>
            </a:r>
            <a:r>
              <a:rPr lang="en-IN" sz="1600" dirty="0" err="1" smtClean="0"/>
              <a:t>Moher</a:t>
            </a:r>
            <a:r>
              <a:rPr lang="en-IN" sz="1600" dirty="0" smtClean="0"/>
              <a:t>, for the CONSORT Group. CONSORT 2010 Statement: updated guidelines for reporting parallel group randomised trials; BMJ; 2010; 340:698-702.</a:t>
            </a:r>
          </a:p>
          <a:p>
            <a:r>
              <a:rPr lang="en-US" sz="1600" dirty="0" smtClean="0"/>
              <a:t>Donner Allan.</a:t>
            </a:r>
            <a:r>
              <a:rPr lang="en-IN" sz="1600" b="1" dirty="0" smtClean="0"/>
              <a:t> </a:t>
            </a:r>
            <a:r>
              <a:rPr lang="en-IN" sz="1600" dirty="0" smtClean="0"/>
              <a:t>Approaches to sample size estimation in the design of clinical trials-a review. Statistics in medicine, 1984; 3; 199-214.</a:t>
            </a:r>
          </a:p>
          <a:p>
            <a:endParaRPr lang="en-IN"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914400"/>
          </a:xfrm>
        </p:spPr>
        <p:txBody>
          <a:bodyPr/>
          <a:lstStyle/>
          <a:p>
            <a:r>
              <a:rPr lang="en-US" sz="2400" b="1" dirty="0" smtClean="0"/>
              <a:t>EPIDEMIOLOGIC STUDY DESIGNS</a:t>
            </a:r>
            <a:endParaRPr lang="en-IN" sz="2400" b="1" dirty="0"/>
          </a:p>
        </p:txBody>
      </p:sp>
      <p:sp>
        <p:nvSpPr>
          <p:cNvPr id="3" name="Content Placeholder 2"/>
          <p:cNvSpPr>
            <a:spLocks noGrp="1"/>
          </p:cNvSpPr>
          <p:nvPr>
            <p:ph idx="1"/>
          </p:nvPr>
        </p:nvSpPr>
        <p:spPr>
          <a:xfrm>
            <a:off x="1173163" y="5029200"/>
            <a:ext cx="7772400" cy="1066800"/>
          </a:xfrm>
        </p:spPr>
        <p:txBody>
          <a:bodyPr/>
          <a:lstStyle/>
          <a:p>
            <a:endParaRPr lang="en-IN" dirty="0"/>
          </a:p>
        </p:txBody>
      </p:sp>
      <p:graphicFrame>
        <p:nvGraphicFramePr>
          <p:cNvPr id="4" name="Table 3"/>
          <p:cNvGraphicFramePr>
            <a:graphicFrameLocks noGrp="1"/>
          </p:cNvGraphicFramePr>
          <p:nvPr/>
        </p:nvGraphicFramePr>
        <p:xfrm>
          <a:off x="1143000" y="1524000"/>
          <a:ext cx="7620000" cy="4394320"/>
        </p:xfrm>
        <a:graphic>
          <a:graphicData uri="http://schemas.openxmlformats.org/drawingml/2006/table">
            <a:tbl>
              <a:tblPr firstRow="1" bandRow="1">
                <a:tableStyleId>{93296810-A885-4BE3-A3E7-6D5BEEA58F35}</a:tableStyleId>
              </a:tblPr>
              <a:tblGrid>
                <a:gridCol w="2133600"/>
                <a:gridCol w="1905000"/>
                <a:gridCol w="1981200"/>
                <a:gridCol w="1600200"/>
              </a:tblGrid>
              <a:tr h="633926">
                <a:tc gridSpan="2">
                  <a:txBody>
                    <a:bodyPr/>
                    <a:lstStyle/>
                    <a:p>
                      <a:pPr algn="ctr"/>
                      <a:r>
                        <a:rPr lang="en-US" dirty="0" smtClean="0"/>
                        <a:t>TYPE OF STUDY</a:t>
                      </a:r>
                      <a:endParaRPr lang="en-IN" dirty="0"/>
                    </a:p>
                  </a:txBody>
                  <a:tcPr>
                    <a:cell3D prstMaterial="dkEdge">
                      <a:bevel prst="coolSlant"/>
                      <a:lightRig rig="flood" dir="t"/>
                    </a:cell3D>
                  </a:tcPr>
                </a:tc>
                <a:tc hMerge="1">
                  <a:txBody>
                    <a:bodyPr/>
                    <a:lstStyle/>
                    <a:p>
                      <a:endParaRPr lang="en-IN" dirty="0"/>
                    </a:p>
                  </a:txBody>
                  <a:tcPr/>
                </a:tc>
                <a:tc>
                  <a:txBody>
                    <a:bodyPr/>
                    <a:lstStyle/>
                    <a:p>
                      <a:pPr algn="ctr"/>
                      <a:r>
                        <a:rPr lang="en-US" dirty="0" smtClean="0"/>
                        <a:t>ALTERNAT</a:t>
                      </a:r>
                      <a:r>
                        <a:rPr lang="en-US" baseline="0" dirty="0" smtClean="0"/>
                        <a:t>E NAME</a:t>
                      </a:r>
                      <a:endParaRPr lang="en-IN" dirty="0"/>
                    </a:p>
                  </a:txBody>
                  <a:tcPr>
                    <a:cell3D prstMaterial="dkEdge">
                      <a:bevel prst="coolSlant"/>
                      <a:lightRig rig="flood" dir="t"/>
                    </a:cell3D>
                  </a:tcPr>
                </a:tc>
                <a:tc>
                  <a:txBody>
                    <a:bodyPr/>
                    <a:lstStyle/>
                    <a:p>
                      <a:pPr algn="ctr"/>
                      <a:r>
                        <a:rPr lang="en-US" dirty="0" smtClean="0"/>
                        <a:t>UNIT OF STUDY</a:t>
                      </a:r>
                      <a:endParaRPr lang="en-IN" dirty="0"/>
                    </a:p>
                  </a:txBody>
                  <a:tcPr>
                    <a:cell3D prstMaterial="dkEdge">
                      <a:bevel prst="coolSlant"/>
                      <a:lightRig rig="flood" dir="t"/>
                    </a:cell3D>
                  </a:tcPr>
                </a:tc>
              </a:tr>
              <a:tr h="468554">
                <a:tc>
                  <a:txBody>
                    <a:bodyPr/>
                    <a:lstStyle/>
                    <a:p>
                      <a:r>
                        <a:rPr lang="en-US" b="1" dirty="0" smtClean="0"/>
                        <a:t>OBSERVATIONAL</a:t>
                      </a:r>
                      <a:endParaRPr lang="en-IN" b="1" dirty="0"/>
                    </a:p>
                  </a:txBody>
                  <a:tcPr>
                    <a:cell3D prstMaterial="dkEdge">
                      <a:bevel prst="coolSlant"/>
                      <a:lightRig rig="flood" dir="t"/>
                    </a:cell3D>
                  </a:tcPr>
                </a:tc>
                <a:tc>
                  <a:txBody>
                    <a:bodyPr/>
                    <a:lstStyle/>
                    <a:p>
                      <a:r>
                        <a:rPr lang="en-US" sz="1800" dirty="0" smtClean="0"/>
                        <a:t>Descriptive</a:t>
                      </a:r>
                      <a:endParaRPr lang="en-IN" sz="1800" dirty="0"/>
                    </a:p>
                  </a:txBody>
                  <a:tcPr>
                    <a:cell3D prstMaterial="dkEdge">
                      <a:bevel prst="coolSlant"/>
                      <a:lightRig rig="flood" dir="t"/>
                    </a:cell3D>
                  </a:tcPr>
                </a:tc>
                <a:tc>
                  <a:txBody>
                    <a:bodyPr/>
                    <a:lstStyle/>
                    <a:p>
                      <a:endParaRPr lang="en-IN" sz="1600" dirty="0"/>
                    </a:p>
                  </a:txBody>
                  <a:tcPr>
                    <a:cell3D prstMaterial="dkEdge">
                      <a:bevel prst="coolSlant"/>
                      <a:lightRig rig="flood" dir="t"/>
                    </a:cell3D>
                  </a:tcPr>
                </a:tc>
                <a:tc>
                  <a:txBody>
                    <a:bodyPr/>
                    <a:lstStyle/>
                    <a:p>
                      <a:endParaRPr lang="en-IN" sz="1600"/>
                    </a:p>
                  </a:txBody>
                  <a:tcPr>
                    <a:cell3D prstMaterial="dkEdge">
                      <a:bevel prst="coolSlant"/>
                      <a:lightRig rig="flood" dir="t"/>
                    </a:cell3D>
                  </a:tcPr>
                </a:tc>
              </a:tr>
              <a:tr h="1515123">
                <a:tc>
                  <a:txBody>
                    <a:bodyPr/>
                    <a:lstStyle/>
                    <a:p>
                      <a:endParaRPr lang="en-IN"/>
                    </a:p>
                  </a:txBody>
                  <a:tcPr>
                    <a:cell3D prstMaterial="dkEdge">
                      <a:bevel prst="coolSlant"/>
                      <a:lightRig rig="flood" dir="t"/>
                    </a:cell3D>
                  </a:tcPr>
                </a:tc>
                <a:tc>
                  <a:txBody>
                    <a:bodyPr/>
                    <a:lstStyle/>
                    <a:p>
                      <a:r>
                        <a:rPr lang="en-IN" sz="1800" kern="1200" dirty="0" smtClean="0"/>
                        <a:t>Analytical</a:t>
                      </a:r>
                    </a:p>
                    <a:p>
                      <a:endParaRPr lang="en-IN" sz="1600" kern="1200" dirty="0" smtClean="0"/>
                    </a:p>
                    <a:p>
                      <a:pPr lvl="0">
                        <a:buFont typeface="Wingdings" pitchFamily="2" charset="2"/>
                        <a:buChar char="§"/>
                      </a:pPr>
                      <a:r>
                        <a:rPr lang="en-IN" sz="1600" kern="1200" dirty="0" smtClean="0"/>
                        <a:t>Ecological</a:t>
                      </a:r>
                    </a:p>
                    <a:p>
                      <a:pPr lvl="0">
                        <a:buFont typeface="Wingdings" pitchFamily="2" charset="2"/>
                        <a:buChar char="§"/>
                      </a:pPr>
                      <a:r>
                        <a:rPr lang="en-IN" sz="1600" kern="1200" dirty="0" smtClean="0"/>
                        <a:t>Cross-sectional</a:t>
                      </a:r>
                    </a:p>
                    <a:p>
                      <a:pPr lvl="0">
                        <a:buFont typeface="Wingdings" pitchFamily="2" charset="2"/>
                        <a:buChar char="§"/>
                      </a:pPr>
                      <a:r>
                        <a:rPr lang="en-IN" sz="1600" kern="1200" dirty="0" smtClean="0"/>
                        <a:t>Case control</a:t>
                      </a:r>
                    </a:p>
                    <a:p>
                      <a:pPr>
                        <a:buFont typeface="Wingdings" pitchFamily="2" charset="2"/>
                        <a:buChar char="§"/>
                      </a:pPr>
                      <a:r>
                        <a:rPr lang="en-IN" sz="1600" kern="1200" dirty="0" smtClean="0"/>
                        <a:t>Cohort</a:t>
                      </a:r>
                      <a:endParaRPr lang="en-IN" sz="1600" dirty="0"/>
                    </a:p>
                  </a:txBody>
                  <a:tcPr>
                    <a:cell3D prstMaterial="dkEdge">
                      <a:bevel prst="coolSlant"/>
                      <a:lightRig rig="flood" dir="t"/>
                    </a:cell3D>
                  </a:tcPr>
                </a:tc>
                <a:tc>
                  <a:txBody>
                    <a:bodyPr/>
                    <a:lstStyle/>
                    <a:p>
                      <a:endParaRPr lang="en-US" sz="1600" dirty="0" smtClean="0"/>
                    </a:p>
                    <a:p>
                      <a:endParaRPr lang="en-US" sz="1600" dirty="0" smtClean="0"/>
                    </a:p>
                    <a:p>
                      <a:pPr lvl="0">
                        <a:buFont typeface="Arial" pitchFamily="34" charset="0"/>
                        <a:buChar char="•"/>
                      </a:pPr>
                      <a:r>
                        <a:rPr lang="en-IN" sz="1600" kern="1200" dirty="0" smtClean="0"/>
                        <a:t>Co relational</a:t>
                      </a:r>
                    </a:p>
                    <a:p>
                      <a:pPr lvl="0">
                        <a:buFont typeface="Arial" pitchFamily="34" charset="0"/>
                        <a:buChar char="•"/>
                      </a:pPr>
                      <a:r>
                        <a:rPr lang="en-IN" sz="1600" kern="1200" dirty="0" smtClean="0"/>
                        <a:t>Prevalence</a:t>
                      </a:r>
                    </a:p>
                    <a:p>
                      <a:pPr lvl="0">
                        <a:buFont typeface="Arial" pitchFamily="34" charset="0"/>
                        <a:buChar char="•"/>
                      </a:pPr>
                      <a:r>
                        <a:rPr lang="en-IN" sz="1600" kern="1200" dirty="0" smtClean="0"/>
                        <a:t>Case reference</a:t>
                      </a:r>
                    </a:p>
                    <a:p>
                      <a:pPr lvl="0">
                        <a:buFont typeface="Arial" pitchFamily="34" charset="0"/>
                        <a:buChar char="•"/>
                      </a:pPr>
                      <a:r>
                        <a:rPr lang="en-IN" sz="1600" kern="1200" dirty="0" smtClean="0"/>
                        <a:t>Follow-up</a:t>
                      </a:r>
                      <a:endParaRPr lang="en-IN" sz="1600" kern="1200" dirty="0" smtClean="0">
                        <a:solidFill>
                          <a:schemeClr val="dk1"/>
                        </a:solidFill>
                        <a:latin typeface="+mn-lt"/>
                        <a:ea typeface="+mn-ea"/>
                        <a:cs typeface="+mn-cs"/>
                      </a:endParaRPr>
                    </a:p>
                  </a:txBody>
                  <a:tcPr>
                    <a:cell3D prstMaterial="dkEdge">
                      <a:bevel prst="coolSlant"/>
                      <a:lightRig rig="flood" dir="t"/>
                    </a:cell3D>
                  </a:tcPr>
                </a:tc>
                <a:tc>
                  <a:txBody>
                    <a:bodyPr/>
                    <a:lstStyle/>
                    <a:p>
                      <a:endParaRPr lang="en-US" sz="1600" dirty="0" smtClean="0"/>
                    </a:p>
                    <a:p>
                      <a:endParaRPr lang="en-US" sz="1600" dirty="0" smtClean="0"/>
                    </a:p>
                    <a:p>
                      <a:pPr lvl="0">
                        <a:buFont typeface="Arial" pitchFamily="34" charset="0"/>
                        <a:buChar char="•"/>
                      </a:pPr>
                      <a:r>
                        <a:rPr lang="en-IN" sz="1600" kern="1200" dirty="0" smtClean="0"/>
                        <a:t>Population</a:t>
                      </a:r>
                    </a:p>
                    <a:p>
                      <a:pPr lvl="0">
                        <a:buFont typeface="Arial" pitchFamily="34" charset="0"/>
                        <a:buChar char="•"/>
                      </a:pPr>
                      <a:r>
                        <a:rPr lang="en-IN" sz="1600" kern="1200" dirty="0" smtClean="0"/>
                        <a:t>Individuals</a:t>
                      </a:r>
                    </a:p>
                    <a:p>
                      <a:pPr lvl="0">
                        <a:buFont typeface="Arial" pitchFamily="34" charset="0"/>
                        <a:buChar char="•"/>
                      </a:pPr>
                      <a:r>
                        <a:rPr lang="en-IN" sz="1600" kern="1200" dirty="0" smtClean="0"/>
                        <a:t>Individuals</a:t>
                      </a:r>
                    </a:p>
                    <a:p>
                      <a:pPr>
                        <a:buFont typeface="Arial" pitchFamily="34" charset="0"/>
                        <a:buChar char="•"/>
                      </a:pPr>
                      <a:r>
                        <a:rPr lang="en-IN" sz="1600" kern="1200" dirty="0" smtClean="0"/>
                        <a:t> Individuals</a:t>
                      </a:r>
                      <a:endParaRPr lang="en-IN" sz="1600" dirty="0"/>
                    </a:p>
                  </a:txBody>
                  <a:tcPr>
                    <a:cell3D prstMaterial="dkEdge">
                      <a:bevel prst="coolSlant"/>
                      <a:lightRig rig="flood" dir="t"/>
                    </a:cell3D>
                  </a:tcPr>
                </a:tc>
              </a:tr>
              <a:tr h="553603">
                <a:tc>
                  <a:txBody>
                    <a:bodyPr/>
                    <a:lstStyle/>
                    <a:p>
                      <a:r>
                        <a:rPr lang="en-US" b="1" dirty="0" smtClean="0"/>
                        <a:t>EXPERIMENTAL</a:t>
                      </a:r>
                      <a:endParaRPr lang="en-IN" b="1" dirty="0"/>
                    </a:p>
                  </a:txBody>
                  <a:tcPr>
                    <a:cell3D prstMaterial="dkEdge">
                      <a:bevel prst="coolSlant"/>
                      <a:lightRig rig="flood" dir="t"/>
                    </a:cell3D>
                  </a:tcPr>
                </a:tc>
                <a:tc>
                  <a:txBody>
                    <a:bodyPr/>
                    <a:lstStyle/>
                    <a:p>
                      <a:r>
                        <a:rPr lang="en-US" sz="1600" dirty="0" smtClean="0"/>
                        <a:t>Randomized controlled studies</a:t>
                      </a:r>
                      <a:endParaRPr lang="en-IN" sz="1600" dirty="0"/>
                    </a:p>
                  </a:txBody>
                  <a:tcPr>
                    <a:cell3D prstMaterial="dkEdge">
                      <a:bevel prst="coolSlant"/>
                      <a:lightRig rig="flood" dir="t"/>
                    </a:cell3D>
                  </a:tcPr>
                </a:tc>
                <a:tc>
                  <a:txBody>
                    <a:bodyPr/>
                    <a:lstStyle/>
                    <a:p>
                      <a:r>
                        <a:rPr lang="en-IN" sz="1600" kern="1200" dirty="0" smtClean="0"/>
                        <a:t>Intervention studies</a:t>
                      </a:r>
                    </a:p>
                    <a:p>
                      <a:r>
                        <a:rPr lang="en-IN" sz="1600" kern="1200" dirty="0" smtClean="0"/>
                        <a:t>Clinical trials</a:t>
                      </a:r>
                      <a:endParaRPr lang="en-IN" sz="1600" dirty="0"/>
                    </a:p>
                  </a:txBody>
                  <a:tcPr>
                    <a:cell3D prstMaterial="dkEdge">
                      <a:bevel prst="coolSlant"/>
                      <a:lightRig rig="flood" dir="t"/>
                    </a:cell3D>
                  </a:tcPr>
                </a:tc>
                <a:tc>
                  <a:txBody>
                    <a:bodyPr/>
                    <a:lstStyle/>
                    <a:p>
                      <a:r>
                        <a:rPr lang="en-US" sz="1600" dirty="0" smtClean="0"/>
                        <a:t>Patients</a:t>
                      </a:r>
                      <a:endParaRPr lang="en-IN" sz="1600" dirty="0"/>
                    </a:p>
                  </a:txBody>
                  <a:tcPr>
                    <a:cell3D prstMaterial="dkEdge">
                      <a:bevel prst="coolSlant"/>
                      <a:lightRig rig="flood" dir="t"/>
                    </a:cell3D>
                  </a:tcPr>
                </a:tc>
              </a:tr>
              <a:tr h="487680">
                <a:tc>
                  <a:txBody>
                    <a:bodyPr/>
                    <a:lstStyle/>
                    <a:p>
                      <a:endParaRPr lang="en-IN" dirty="0"/>
                    </a:p>
                  </a:txBody>
                  <a:tcPr>
                    <a:cell3D prstMaterial="dkEdge">
                      <a:bevel prst="coolSlant"/>
                      <a:lightRig rig="flood" dir="t"/>
                    </a:cell3D>
                  </a:tcPr>
                </a:tc>
                <a:tc>
                  <a:txBody>
                    <a:bodyPr/>
                    <a:lstStyle/>
                    <a:p>
                      <a:r>
                        <a:rPr lang="en-US" sz="1600" dirty="0" smtClean="0"/>
                        <a:t>Field trials</a:t>
                      </a:r>
                      <a:endParaRPr lang="en-IN" sz="1600" dirty="0"/>
                    </a:p>
                  </a:txBody>
                  <a:tcPr>
                    <a:cell3D prstMaterial="dkEdge">
                      <a:bevel prst="coolSlant"/>
                      <a:lightRig rig="flood" dir="t"/>
                    </a:cell3D>
                  </a:tcPr>
                </a:tc>
                <a:tc>
                  <a:txBody>
                    <a:bodyPr/>
                    <a:lstStyle/>
                    <a:p>
                      <a:endParaRPr lang="en-IN" dirty="0"/>
                    </a:p>
                  </a:txBody>
                  <a:tcPr>
                    <a:cell3D prstMaterial="dkEdge">
                      <a:bevel prst="coolSlant"/>
                      <a:lightRig rig="flood" dir="t"/>
                    </a:cell3D>
                  </a:tcPr>
                </a:tc>
                <a:tc>
                  <a:txBody>
                    <a:bodyPr/>
                    <a:lstStyle/>
                    <a:p>
                      <a:r>
                        <a:rPr lang="en-US" sz="1600" dirty="0" smtClean="0"/>
                        <a:t>Healthy people</a:t>
                      </a:r>
                      <a:endParaRPr lang="en-IN" sz="1600" dirty="0"/>
                    </a:p>
                  </a:txBody>
                  <a:tcPr>
                    <a:cell3D prstMaterial="dkEdge">
                      <a:bevel prst="coolSlant"/>
                      <a:lightRig rig="flood" dir="t"/>
                    </a:cell3D>
                  </a:tcPr>
                </a:tc>
              </a:tr>
              <a:tr h="633926">
                <a:tc>
                  <a:txBody>
                    <a:bodyPr/>
                    <a:lstStyle/>
                    <a:p>
                      <a:endParaRPr lang="en-IN" dirty="0"/>
                    </a:p>
                  </a:txBody>
                  <a:tcPr>
                    <a:cell3D prstMaterial="dkEdge">
                      <a:bevel prst="coolSlant"/>
                      <a:lightRig rig="flood" dir="t"/>
                    </a:cell3D>
                  </a:tcPr>
                </a:tc>
                <a:tc>
                  <a:txBody>
                    <a:bodyPr/>
                    <a:lstStyle/>
                    <a:p>
                      <a:r>
                        <a:rPr lang="en-US" sz="1600" dirty="0" smtClean="0"/>
                        <a:t>Community trials</a:t>
                      </a:r>
                    </a:p>
                  </a:txBody>
                  <a:tcPr>
                    <a:cell3D prstMaterial="dkEdge">
                      <a:bevel prst="coolSlant"/>
                      <a:lightRig rig="flood" dir="t"/>
                    </a:cell3D>
                  </a:tcPr>
                </a:tc>
                <a:tc>
                  <a:txBody>
                    <a:bodyPr/>
                    <a:lstStyle/>
                    <a:p>
                      <a:r>
                        <a:rPr lang="en-US" sz="1600" dirty="0" smtClean="0"/>
                        <a:t>Community intervention studies</a:t>
                      </a:r>
                      <a:endParaRPr lang="en-IN" sz="1600" dirty="0"/>
                    </a:p>
                  </a:txBody>
                  <a:tcPr>
                    <a:cell3D prstMaterial="dkEdge">
                      <a:bevel prst="coolSlant"/>
                      <a:lightRig rig="flood" dir="t"/>
                    </a:cell3D>
                  </a:tcPr>
                </a:tc>
                <a:tc>
                  <a:txBody>
                    <a:bodyPr/>
                    <a:lstStyle/>
                    <a:p>
                      <a:r>
                        <a:rPr lang="en-US" sz="1600" dirty="0" smtClean="0"/>
                        <a:t>Communities</a:t>
                      </a:r>
                      <a:endParaRPr lang="en-IN" sz="1600" dirty="0"/>
                    </a:p>
                  </a:txBody>
                  <a:tcPr>
                    <a:cell3D prstMaterial="dkEdge">
                      <a:bevel prst="coolSlant"/>
                      <a:lightRig rig="flood" dir="t"/>
                    </a:cell3D>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000" dirty="0" smtClean="0"/>
              <a:t>WHY THE NEED FOR EXPERIMENTAL STUDIES?</a:t>
            </a:r>
          </a:p>
          <a:p>
            <a:pPr>
              <a:buNone/>
            </a:pPr>
            <a:endParaRPr lang="en-US" sz="2000" dirty="0" smtClean="0"/>
          </a:p>
          <a:p>
            <a:r>
              <a:rPr lang="en-US" sz="2000" dirty="0" smtClean="0"/>
              <a:t>Because of variability</a:t>
            </a:r>
          </a:p>
          <a:p>
            <a:r>
              <a:rPr lang="en-US" sz="2000" dirty="0" smtClean="0"/>
              <a:t>We wouldn’t need a science of experimental design if</a:t>
            </a:r>
          </a:p>
          <a:p>
            <a:pPr>
              <a:lnSpc>
                <a:spcPct val="90000"/>
              </a:lnSpc>
              <a:buFontTx/>
              <a:buNone/>
            </a:pPr>
            <a:endParaRPr lang="en-US" sz="2000" dirty="0" smtClean="0"/>
          </a:p>
          <a:p>
            <a:pPr lvl="1">
              <a:lnSpc>
                <a:spcPct val="90000"/>
              </a:lnSpc>
            </a:pPr>
            <a:r>
              <a:rPr lang="en-US" sz="1600" dirty="0" smtClean="0"/>
              <a:t>If all units (patients; communities) were identical </a:t>
            </a:r>
            <a:endParaRPr lang="en-US" sz="2000" dirty="0" smtClean="0"/>
          </a:p>
          <a:p>
            <a:pPr lvl="1">
              <a:lnSpc>
                <a:spcPct val="90000"/>
              </a:lnSpc>
            </a:pPr>
            <a:r>
              <a:rPr lang="en-US" sz="1600" dirty="0" smtClean="0"/>
              <a:t>If all units responded identically to treatments</a:t>
            </a:r>
          </a:p>
          <a:p>
            <a:pPr>
              <a:lnSpc>
                <a:spcPct val="90000"/>
              </a:lnSpc>
            </a:pPr>
            <a:endParaRPr lang="en-US" sz="2000" dirty="0" smtClean="0"/>
          </a:p>
          <a:p>
            <a:pPr>
              <a:lnSpc>
                <a:spcPct val="90000"/>
              </a:lnSpc>
              <a:buFontTx/>
              <a:buNone/>
            </a:pPr>
            <a:r>
              <a:rPr lang="en-US" sz="2000" dirty="0" smtClean="0"/>
              <a:t>We need experimental design to control variability so that treatment effects can be identified</a:t>
            </a:r>
          </a:p>
          <a:p>
            <a:endParaRPr lang="en-US" sz="2000" dirty="0" smtClean="0"/>
          </a:p>
          <a:p>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457200"/>
          </a:xfrm>
        </p:spPr>
        <p:txBody>
          <a:bodyPr/>
          <a:lstStyle/>
          <a:p>
            <a:endParaRPr lang="en-IN" dirty="0"/>
          </a:p>
        </p:txBody>
      </p:sp>
      <p:sp>
        <p:nvSpPr>
          <p:cNvPr id="3" name="Content Placeholder 2"/>
          <p:cNvSpPr>
            <a:spLocks noGrp="1"/>
          </p:cNvSpPr>
          <p:nvPr>
            <p:ph idx="1"/>
          </p:nvPr>
        </p:nvSpPr>
        <p:spPr>
          <a:xfrm>
            <a:off x="1066800" y="1219200"/>
            <a:ext cx="7772400" cy="4876800"/>
          </a:xfrm>
        </p:spPr>
        <p:txBody>
          <a:bodyPr/>
          <a:lstStyle/>
          <a:p>
            <a:pPr>
              <a:lnSpc>
                <a:spcPct val="90000"/>
              </a:lnSpc>
              <a:buFont typeface="Wingdings" pitchFamily="2" charset="2"/>
              <a:buChar char="q"/>
            </a:pPr>
            <a:r>
              <a:rPr lang="en-US" sz="2000" dirty="0" smtClean="0"/>
              <a:t>The idea of controlling variability through design has a long history</a:t>
            </a:r>
          </a:p>
          <a:p>
            <a:pPr>
              <a:lnSpc>
                <a:spcPct val="90000"/>
              </a:lnSpc>
              <a:buFont typeface="Wingdings" pitchFamily="2" charset="2"/>
              <a:buChar char="q"/>
            </a:pPr>
            <a:endParaRPr lang="en-US" sz="2000" dirty="0" smtClean="0"/>
          </a:p>
          <a:p>
            <a:pPr>
              <a:lnSpc>
                <a:spcPct val="90000"/>
              </a:lnSpc>
              <a:buFont typeface="Wingdings" pitchFamily="2" charset="2"/>
              <a:buChar char="q"/>
            </a:pPr>
            <a:r>
              <a:rPr lang="en-US" sz="2000" dirty="0" smtClean="0"/>
              <a:t>In 1747 Sir James Lind’s studies of scurvy</a:t>
            </a:r>
          </a:p>
          <a:p>
            <a:pPr lvl="1">
              <a:lnSpc>
                <a:spcPct val="90000"/>
              </a:lnSpc>
              <a:buNone/>
            </a:pPr>
            <a:r>
              <a:rPr lang="en-US" sz="1600" i="1" dirty="0" smtClean="0"/>
              <a:t>     “Their cases were as similar as I could have them.  They all in general had putrid gums, spots and lassitude, with weakness of their knees.  They lay together on one place … and had one diet common to all….</a:t>
            </a:r>
          </a:p>
          <a:p>
            <a:pPr lvl="1">
              <a:lnSpc>
                <a:spcPct val="90000"/>
              </a:lnSpc>
              <a:buNone/>
            </a:pPr>
            <a:endParaRPr lang="en-US" sz="1600" i="1" dirty="0" smtClean="0"/>
          </a:p>
          <a:p>
            <a:pPr lvl="1">
              <a:lnSpc>
                <a:spcPct val="90000"/>
              </a:lnSpc>
              <a:buNone/>
            </a:pPr>
            <a:endParaRPr lang="en-US" sz="1600" dirty="0" smtClean="0"/>
          </a:p>
          <a:p>
            <a:pPr marL="342900" lvl="1" indent="-342900">
              <a:lnSpc>
                <a:spcPct val="90000"/>
              </a:lnSpc>
              <a:buClr>
                <a:schemeClr val="accent1"/>
              </a:buClr>
              <a:buSzPct val="80000"/>
              <a:buFont typeface="Wingdings" pitchFamily="2" charset="2"/>
              <a:buChar char="q"/>
            </a:pPr>
            <a:r>
              <a:rPr lang="en-US" sz="2000" dirty="0" smtClean="0"/>
              <a:t>Lind then assigned six different treatments to groups of patients</a:t>
            </a:r>
          </a:p>
          <a:p>
            <a:endParaRPr lang="en-IN" dirty="0" smtClean="0"/>
          </a:p>
          <a:p>
            <a:pPr marL="342900" lvl="1" indent="-342900">
              <a:lnSpc>
                <a:spcPct val="90000"/>
              </a:lnSpc>
              <a:buClr>
                <a:schemeClr val="accent1"/>
              </a:buClr>
              <a:buSzPct val="80000"/>
              <a:buFont typeface="Wingdings" pitchFamily="2" charset="2"/>
              <a:buChar char="q"/>
            </a:pPr>
            <a:r>
              <a:rPr lang="en-US" sz="2000" dirty="0" smtClean="0"/>
              <a:t>In 1904, Karl Pearson suggested matching and alternation in typhoid trials</a:t>
            </a:r>
          </a:p>
          <a:p>
            <a:pPr marL="342900" lvl="1" indent="-342900">
              <a:lnSpc>
                <a:spcPct val="90000"/>
              </a:lnSpc>
              <a:buClr>
                <a:schemeClr val="accent1"/>
              </a:buClr>
              <a:buSzPct val="80000"/>
              <a:buFont typeface="Wingdings" pitchFamily="2" charset="2"/>
              <a:buChar char="q"/>
            </a:pPr>
            <a:endParaRPr lang="en-US" sz="2000" dirty="0" smtClean="0"/>
          </a:p>
          <a:p>
            <a:pPr marL="342900" lvl="1" indent="-342900">
              <a:lnSpc>
                <a:spcPct val="90000"/>
              </a:lnSpc>
              <a:buClr>
                <a:schemeClr val="accent1"/>
              </a:buClr>
              <a:buSzPct val="80000"/>
              <a:buFont typeface="Wingdings" pitchFamily="2" charset="2"/>
              <a:buChar char="q"/>
            </a:pPr>
            <a:endParaRPr lang="en-US" sz="2000" dirty="0" smtClean="0"/>
          </a:p>
          <a:p>
            <a:pPr marL="342900" lvl="1" indent="-342900">
              <a:lnSpc>
                <a:spcPct val="90000"/>
              </a:lnSpc>
              <a:buClr>
                <a:schemeClr val="accent1"/>
              </a:buClr>
              <a:buSzPct val="80000"/>
              <a:buNone/>
            </a:pPr>
            <a:endParaRPr lang="en-US" sz="2000" dirty="0" smtClean="0"/>
          </a:p>
          <a:p>
            <a:pPr>
              <a:lnSpc>
                <a:spcPct val="90000"/>
              </a:lnSpc>
              <a:buNone/>
            </a:pPr>
            <a:endParaRPr lang="en-US" sz="2000" dirty="0" smtClean="0"/>
          </a:p>
          <a:p>
            <a:pPr>
              <a:lnSpc>
                <a:spcPct val="90000"/>
              </a:lnSpc>
              <a:buFont typeface="Wingdings" pitchFamily="2" charset="2"/>
              <a:buChar char="q"/>
            </a:pPr>
            <a:endParaRPr lang="en-US" sz="2000" dirty="0" smtClean="0"/>
          </a:p>
          <a:p>
            <a:pPr lvl="1">
              <a:lnSpc>
                <a:spcPct val="90000"/>
              </a:lnSpc>
              <a:buNone/>
            </a:pPr>
            <a:r>
              <a:rPr lang="en-US" sz="2000" i="1" dirty="0" smtClean="0"/>
              <a:t>	</a:t>
            </a:r>
            <a:endParaRPr lang="en-US" sz="2000" dirty="0" smtClean="0"/>
          </a:p>
          <a:p>
            <a:endParaRPr lang="en-IN"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304800"/>
            <a:ext cx="7772400" cy="533400"/>
          </a:xfrm>
        </p:spPr>
        <p:txBody>
          <a:bodyPr/>
          <a:lstStyle/>
          <a:p>
            <a:endParaRPr lang="en-IN" dirty="0"/>
          </a:p>
        </p:txBody>
      </p:sp>
      <p:sp>
        <p:nvSpPr>
          <p:cNvPr id="3" name="Content Placeholder 2"/>
          <p:cNvSpPr>
            <a:spLocks noGrp="1"/>
          </p:cNvSpPr>
          <p:nvPr>
            <p:ph idx="1"/>
          </p:nvPr>
        </p:nvSpPr>
        <p:spPr>
          <a:xfrm>
            <a:off x="1173163" y="685800"/>
            <a:ext cx="7772400" cy="5410200"/>
          </a:xfrm>
        </p:spPr>
        <p:txBody>
          <a:bodyPr/>
          <a:lstStyle/>
          <a:p>
            <a:pPr>
              <a:lnSpc>
                <a:spcPct val="80000"/>
              </a:lnSpc>
              <a:buFontTx/>
              <a:buNone/>
            </a:pPr>
            <a:endParaRPr lang="en-US" sz="2000" dirty="0" smtClean="0"/>
          </a:p>
          <a:p>
            <a:pPr>
              <a:lnSpc>
                <a:spcPct val="80000"/>
              </a:lnSpc>
              <a:buFont typeface="Wingdings" pitchFamily="2" charset="2"/>
              <a:buChar char="q"/>
            </a:pPr>
            <a:endParaRPr lang="en-US" sz="2000" dirty="0" smtClean="0"/>
          </a:p>
          <a:p>
            <a:pPr>
              <a:lnSpc>
                <a:spcPct val="80000"/>
              </a:lnSpc>
              <a:buFont typeface="Wingdings" pitchFamily="2" charset="2"/>
              <a:buChar char="q"/>
            </a:pPr>
            <a:endParaRPr lang="en-US" sz="2000" dirty="0" smtClean="0"/>
          </a:p>
          <a:p>
            <a:pPr>
              <a:lnSpc>
                <a:spcPct val="80000"/>
              </a:lnSpc>
              <a:buFont typeface="Wingdings" pitchFamily="2" charset="2"/>
              <a:buChar char="q"/>
            </a:pPr>
            <a:r>
              <a:rPr lang="en-IN" sz="2000" dirty="0" smtClean="0"/>
              <a:t>Randomization for experimental studies was established by R.A. Fisher in 1923</a:t>
            </a:r>
          </a:p>
          <a:p>
            <a:pPr>
              <a:lnSpc>
                <a:spcPct val="80000"/>
              </a:lnSpc>
              <a:buFont typeface="Wingdings" pitchFamily="2" charset="2"/>
              <a:buChar char="q"/>
            </a:pPr>
            <a:endParaRPr lang="en-US" sz="2000" dirty="0" smtClean="0"/>
          </a:p>
          <a:p>
            <a:pPr>
              <a:lnSpc>
                <a:spcPct val="80000"/>
              </a:lnSpc>
              <a:buFont typeface="Wingdings" pitchFamily="2" charset="2"/>
              <a:buChar char="q"/>
            </a:pPr>
            <a:endParaRPr lang="en-US" sz="2000" dirty="0" smtClean="0"/>
          </a:p>
          <a:p>
            <a:pPr>
              <a:lnSpc>
                <a:spcPct val="80000"/>
              </a:lnSpc>
              <a:buFont typeface="Wingdings" pitchFamily="2" charset="2"/>
              <a:buChar char="q"/>
            </a:pPr>
            <a:r>
              <a:rPr lang="en-US" sz="2000" dirty="0" smtClean="0"/>
              <a:t>In 1937, Sir Bradford Hill advocated alternation of patients in trials rather than randomization</a:t>
            </a:r>
          </a:p>
          <a:p>
            <a:pPr>
              <a:lnSpc>
                <a:spcPct val="80000"/>
              </a:lnSpc>
              <a:buFont typeface="Wingdings" pitchFamily="2" charset="2"/>
              <a:buChar char="q"/>
            </a:pPr>
            <a:endParaRPr lang="en-US" sz="2000" dirty="0" smtClean="0"/>
          </a:p>
          <a:p>
            <a:pPr>
              <a:lnSpc>
                <a:spcPct val="80000"/>
              </a:lnSpc>
              <a:buFont typeface="Wingdings" pitchFamily="2" charset="2"/>
              <a:buChar char="q"/>
            </a:pPr>
            <a:endParaRPr lang="en-US" sz="2000" dirty="0" smtClean="0"/>
          </a:p>
          <a:p>
            <a:pPr>
              <a:lnSpc>
                <a:spcPct val="80000"/>
              </a:lnSpc>
              <a:buNone/>
            </a:pPr>
            <a:endParaRPr lang="en-US" sz="2000" dirty="0" smtClean="0"/>
          </a:p>
          <a:p>
            <a:pPr>
              <a:lnSpc>
                <a:spcPct val="80000"/>
              </a:lnSpc>
              <a:buFont typeface="Wingdings" pitchFamily="2" charset="2"/>
              <a:buChar char="q"/>
            </a:pPr>
            <a:r>
              <a:rPr lang="en-US" sz="2000" dirty="0" smtClean="0"/>
              <a:t>The first modern randomized clinical trial in medicine is usually considered to be the trial of streptomycin for treating tuberculosis </a:t>
            </a:r>
          </a:p>
          <a:p>
            <a:pPr>
              <a:lnSpc>
                <a:spcPct val="80000"/>
              </a:lnSpc>
              <a:buFont typeface="Wingdings" pitchFamily="2" charset="2"/>
              <a:buChar char="q"/>
            </a:pPr>
            <a:endParaRPr lang="en-US" sz="2000" dirty="0" smtClean="0"/>
          </a:p>
          <a:p>
            <a:pPr>
              <a:lnSpc>
                <a:spcPct val="80000"/>
              </a:lnSpc>
              <a:buFont typeface="Wingdings" pitchFamily="2" charset="2"/>
              <a:buChar char="q"/>
            </a:pPr>
            <a:r>
              <a:rPr lang="en-US" sz="2000" dirty="0" smtClean="0"/>
              <a:t>It was conducted by the British Medical Research Council in 1946 and reported in 1948</a:t>
            </a:r>
          </a:p>
          <a:p>
            <a:pPr>
              <a:lnSpc>
                <a:spcPct val="80000"/>
              </a:lnSpc>
              <a:buFont typeface="Wingdings" pitchFamily="2" charset="2"/>
              <a:buChar char="q"/>
            </a:pPr>
            <a:endParaRPr lang="en-US" sz="2000" dirty="0" smtClean="0"/>
          </a:p>
          <a:p>
            <a:pPr>
              <a:lnSpc>
                <a:spcPct val="80000"/>
              </a:lnSpc>
              <a:buFont typeface="Wingdings" pitchFamily="2" charset="2"/>
              <a:buChar char="q"/>
            </a:pPr>
            <a:endParaRPr lang="en-US" sz="2000" dirty="0" smtClean="0"/>
          </a:p>
          <a:p>
            <a:pPr>
              <a:lnSpc>
                <a:spcPct val="80000"/>
              </a:lnSpc>
              <a:buFontTx/>
              <a:buNone/>
            </a:pPr>
            <a:endParaRPr lang="en-US" sz="2000" dirty="0" smtClean="0"/>
          </a:p>
          <a:p>
            <a:endParaRPr lang="en-IN"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228600"/>
            <a:ext cx="7772400" cy="914400"/>
          </a:xfrm>
        </p:spPr>
        <p:txBody>
          <a:bodyPr/>
          <a:lstStyle/>
          <a:p>
            <a:r>
              <a:rPr lang="en-US" sz="2400" b="1" dirty="0" smtClean="0"/>
              <a:t>RANDOMIZED CONTROLLED TRIAL</a:t>
            </a:r>
            <a:endParaRPr lang="en-IN" sz="2400" b="1" dirty="0"/>
          </a:p>
        </p:txBody>
      </p:sp>
      <p:sp>
        <p:nvSpPr>
          <p:cNvPr id="3" name="Content Placeholder 2"/>
          <p:cNvSpPr>
            <a:spLocks noGrp="1"/>
          </p:cNvSpPr>
          <p:nvPr>
            <p:ph idx="1"/>
          </p:nvPr>
        </p:nvSpPr>
        <p:spPr>
          <a:xfrm>
            <a:off x="1173163" y="1066800"/>
            <a:ext cx="7772400" cy="6019800"/>
          </a:xfrm>
        </p:spPr>
        <p:txBody>
          <a:bodyPr/>
          <a:lstStyle/>
          <a:p>
            <a:r>
              <a:rPr lang="en-IN" sz="2000" dirty="0" smtClean="0"/>
              <a:t>A randomized controlled trial is an epidemiological experiment to study a new preventive or therapeutic regimen. </a:t>
            </a:r>
          </a:p>
          <a:p>
            <a:pPr>
              <a:buNone/>
            </a:pPr>
            <a:endParaRPr lang="en-IN" sz="2000" dirty="0" smtClean="0"/>
          </a:p>
          <a:p>
            <a:r>
              <a:rPr lang="en-IN" sz="2000" dirty="0" smtClean="0"/>
              <a:t>Subjects in a population are randomly allocated to groups, usually called treatment and control groups</a:t>
            </a:r>
          </a:p>
          <a:p>
            <a:pPr>
              <a:buNone/>
            </a:pPr>
            <a:endParaRPr lang="en-IN" sz="2000" dirty="0" smtClean="0"/>
          </a:p>
          <a:p>
            <a:r>
              <a:rPr lang="en-IN" sz="2000" dirty="0" smtClean="0"/>
              <a:t>Results are assessed by comparing the outcome in the two or more groups. </a:t>
            </a:r>
          </a:p>
          <a:p>
            <a:pPr>
              <a:buNone/>
            </a:pPr>
            <a:endParaRPr lang="en-IN" sz="2000" dirty="0" smtClean="0"/>
          </a:p>
          <a:p>
            <a:r>
              <a:rPr lang="en-IN" sz="2000" dirty="0" smtClean="0"/>
              <a:t>The outcome of interest will vary but may be the development of new disease or recovery from the established disease. </a:t>
            </a:r>
          </a:p>
          <a:p>
            <a:pPr>
              <a:buNone/>
            </a:pPr>
            <a:endParaRPr lang="en-IN" sz="2000" dirty="0" smtClean="0"/>
          </a:p>
          <a:p>
            <a:r>
              <a:rPr lang="en-IN" sz="1600" dirty="0" smtClean="0"/>
              <a:t>For example, a trial conducted in Bangladesh (</a:t>
            </a:r>
            <a:r>
              <a:rPr lang="en-IN" sz="1600" dirty="0" err="1" smtClean="0"/>
              <a:t>Molla</a:t>
            </a:r>
            <a:r>
              <a:rPr lang="en-IN" sz="1600" dirty="0" smtClean="0"/>
              <a:t> et al, 1985) compared the use of rice-based and glucose based oral rehydration solution in 342 patients with acute watery diarrhoea during an epidemic of cholera in Bangladesh. </a:t>
            </a:r>
          </a:p>
          <a:p>
            <a:r>
              <a:rPr lang="en-IN" sz="1600" dirty="0" smtClean="0"/>
              <a:t>The study showed that the glucose component of the solution could be replaced by rice powder with improved results, as indicated by decrease in mean stool output and intake of solution</a:t>
            </a:r>
          </a:p>
          <a:p>
            <a:endParaRPr lang="en-IN"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 calcmode="lin" valueType="num">
                                      <p:cBhvr additive="base">
                                        <p:cTn id="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anim calcmode="lin" valueType="num">
                                      <p:cBhvr additive="base">
                                        <p:cTn id="1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ad`s Tie">
  <a:themeElements>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
      <a:majorFont>
        <a:latin typeface="Times New Roman"/>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0" i="0" u="none" strike="noStrike" cap="none" normalizeH="0" baseline="0" smtClean="0">
            <a:ln>
              <a:noFill/>
            </a:ln>
            <a:solidFill>
              <a:schemeClr val="tx1"/>
            </a:solidFill>
            <a:effectLst/>
            <a:latin typeface="Times New Roman" pitchFamily="18"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0" i="0" u="none" strike="noStrike" cap="none" normalizeH="0" baseline="0" smtClean="0">
            <a:ln>
              <a:noFill/>
            </a:ln>
            <a:solidFill>
              <a:schemeClr val="tx1"/>
            </a:solidFill>
            <a:effectLst/>
            <a:latin typeface="Times New Roman" pitchFamily="18" charset="0"/>
            <a:ea typeface="新細明體" pitchFamily="18" charset="-12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epi1204</Template>
  <TotalTime>876</TotalTime>
  <Words>2611</Words>
  <Application>Microsoft Office PowerPoint</Application>
  <PresentationFormat>On-screen Show (4:3)</PresentationFormat>
  <Paragraphs>474</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Dad`s Tie</vt:lpstr>
      <vt:lpstr>EXPERIMENTAL STUDIES</vt:lpstr>
      <vt:lpstr> FRAMEWORK: </vt:lpstr>
      <vt:lpstr>INTRODUCTION</vt:lpstr>
      <vt:lpstr>Slide 4</vt:lpstr>
      <vt:lpstr>EPIDEMIOLOGIC STUDY DESIGNS</vt:lpstr>
      <vt:lpstr>Slide 6</vt:lpstr>
      <vt:lpstr>Slide 7</vt:lpstr>
      <vt:lpstr>Slide 8</vt:lpstr>
      <vt:lpstr>RANDOMIZED CONTROLLED TRIAL</vt:lpstr>
      <vt:lpstr>TYPES OF RANDOMIZED CLINICAL TRIAL </vt:lpstr>
      <vt:lpstr>Slide 11</vt:lpstr>
      <vt:lpstr>PHASES OF A CLINICAL TRIAL</vt:lpstr>
      <vt:lpstr>Slide 13</vt:lpstr>
      <vt:lpstr>STEPS IN CONDUCT OF A RANDOMIZED CONTROLLED TRIAL</vt:lpstr>
      <vt:lpstr>GENERAL PLAN AND PROTOCOL OF A CLINICAL TRIAL </vt:lpstr>
      <vt:lpstr>GENERAL OUTLINE OF A PROTOCOL FOR CLINICAL TRIAL</vt:lpstr>
      <vt:lpstr>Slide 17</vt:lpstr>
      <vt:lpstr>Slide 18</vt:lpstr>
      <vt:lpstr>STUDY POPULATION AND RECRUITMENT OF PARTICIPANTS</vt:lpstr>
      <vt:lpstr>RANDOMIZATION</vt:lpstr>
      <vt:lpstr>DESIGN AND CONDUCT OF A RANDOMIZED CONTROLLED TRIAL</vt:lpstr>
      <vt:lpstr>BLINDING</vt:lpstr>
      <vt:lpstr>SAMPLE SIZE </vt:lpstr>
      <vt:lpstr>TRIAL DESIGNS</vt:lpstr>
      <vt:lpstr>FIGURE: DESIGN OF A PLANNED CROSS-OVER TRIAL</vt:lpstr>
      <vt:lpstr>UNPLANNED CROSS-OVER</vt:lpstr>
      <vt:lpstr>FACTORIAL DESIGN</vt:lpstr>
      <vt:lpstr>EXAMPLE OF FACTORIAL DESIGN (PHYSICIANS’ HEALTH STUDY)</vt:lpstr>
      <vt:lpstr>EXPRESSING RESULTS IN AN RCT</vt:lpstr>
      <vt:lpstr>Slide 30</vt:lpstr>
      <vt:lpstr>INTENT TO TREAT ANALYSIS:</vt:lpstr>
      <vt:lpstr>PER PROTOCOL ANALYSIS:</vt:lpstr>
      <vt:lpstr>AS TREATED ANALYSIS</vt:lpstr>
      <vt:lpstr>REPORTING AND INTERPRETATION OF RCT</vt:lpstr>
      <vt:lpstr>Slide 35</vt:lpstr>
      <vt:lpstr>Slide 36</vt:lpstr>
      <vt:lpstr>CONSORT STATEMENT</vt:lpstr>
      <vt:lpstr>  Flow diagram of the progress through the phases of a parallel randomised trial of two groups (that is, enrolment, intervention allocation, follow-up, and data analysis)</vt:lpstr>
      <vt:lpstr>Slide 39</vt:lpstr>
      <vt:lpstr>PROBLEMS ENCOUNTERED WHILE CONDUCT OF  AN RCT</vt:lpstr>
      <vt:lpstr>FIELD TRIALS</vt:lpstr>
      <vt:lpstr>COMMUNITY TRIALS</vt:lpstr>
      <vt:lpstr>CONDUCT OF A COMMUNITY TRIAL</vt:lpstr>
      <vt:lpstr>GENERIC DESIGN OF COMMUNITY TRIAL </vt:lpstr>
      <vt:lpstr>QUASI-EXPERIMENTAL STUDY</vt:lpstr>
      <vt:lpstr> ETHICAL CONSIDERATIONS IN A RANDOMIZED CLINICAL TRIAL  (Hill,1977) </vt:lpstr>
      <vt:lpstr>REGISTRATION OF CLINICAL TRIALS IN INDIA</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STUDIES</dc:title>
  <dc:creator>Dr Samarpita Dutta</dc:creator>
  <cp:lastModifiedBy>Dr Samarpita Dutta</cp:lastModifiedBy>
  <cp:revision>153</cp:revision>
  <dcterms:created xsi:type="dcterms:W3CDTF">2006-08-16T00:00:00Z</dcterms:created>
  <dcterms:modified xsi:type="dcterms:W3CDTF">2012-08-24T02:05:31Z</dcterms:modified>
</cp:coreProperties>
</file>